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8"/>
  </p:notesMasterIdLst>
  <p:sldIdLst>
    <p:sldId id="256" r:id="rId2"/>
    <p:sldId id="282" r:id="rId3"/>
    <p:sldId id="1080" r:id="rId4"/>
    <p:sldId id="1105" r:id="rId5"/>
    <p:sldId id="1102" r:id="rId6"/>
    <p:sldId id="1103" r:id="rId7"/>
    <p:sldId id="1104" r:id="rId8"/>
    <p:sldId id="1108" r:id="rId9"/>
    <p:sldId id="1101" r:id="rId10"/>
    <p:sldId id="1106" r:id="rId11"/>
    <p:sldId id="1107" r:id="rId12"/>
    <p:sldId id="602" r:id="rId13"/>
    <p:sldId id="273" r:id="rId14"/>
    <p:sldId id="274" r:id="rId15"/>
    <p:sldId id="275" r:id="rId16"/>
    <p:sldId id="276"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1080"/>
            <p14:sldId id="1105"/>
            <p14:sldId id="1102"/>
            <p14:sldId id="1103"/>
            <p14:sldId id="1104"/>
            <p14:sldId id="1108"/>
            <p14:sldId id="1101"/>
            <p14:sldId id="1106"/>
            <p14:sldId id="1107"/>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29" autoAdjust="0"/>
    <p:restoredTop sz="96447" autoAdjust="0"/>
  </p:normalViewPr>
  <p:slideViewPr>
    <p:cSldViewPr snapToGrid="0">
      <p:cViewPr varScale="1">
        <p:scale>
          <a:sx n="115" d="100"/>
          <a:sy n="115" d="100"/>
        </p:scale>
        <p:origin x="936" y="10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image" Target="../media/image10.wmf"/><Relationship Id="rId4"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 Id="rId4" Type="http://schemas.openxmlformats.org/officeDocument/2006/relationships/image" Target="../media/image18.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 Id="rId4" Type="http://schemas.openxmlformats.org/officeDocument/2006/relationships/image" Target="../media/image24.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2024-04-15</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err="1">
                <a:solidFill>
                  <a:schemeClr val="bg1"/>
                </a:solidFill>
                <a:latin typeface="Constantia" panose="02030602050306030303" pitchFamily="18" charset="0"/>
                <a:cs typeface="Arial" pitchFamily="34" charset="0"/>
              </a:rPr>
              <a:t>ece</a:t>
            </a:r>
            <a:r>
              <a:rPr lang="en-US" sz="2000" cap="small" baseline="0" dirty="0">
                <a:solidFill>
                  <a:schemeClr val="bg1"/>
                </a:solidFill>
                <a:latin typeface="Constantia" panose="02030602050306030303" pitchFamily="18" charset="0"/>
                <a:cs typeface="Arial" pitchFamily="34" charset="0"/>
              </a:rPr>
              <a:t> 204</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Numerical methods</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35696"/>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Newton's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Newton's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Newton's method</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Newton's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Newton's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Newton's method</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Newton's method</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Newton's method</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Newton's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Newton's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Newton's method</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8.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7.bin"/><Relationship Id="rId3" Type="http://schemas.microsoft.com/office/2007/relationships/media" Target="../media/media11.m4a"/><Relationship Id="rId7" Type="http://schemas.openxmlformats.org/officeDocument/2006/relationships/image" Target="../media/image27.png"/><Relationship Id="rId2" Type="http://schemas.openxmlformats.org/officeDocument/2006/relationships/tags" Target="../tags/tag9.xml"/><Relationship Id="rId1" Type="http://schemas.openxmlformats.org/officeDocument/2006/relationships/vmlDrawing" Target="../drawings/vmlDrawing7.vml"/><Relationship Id="rId6" Type="http://schemas.openxmlformats.org/officeDocument/2006/relationships/image" Target="../media/image8.png"/><Relationship Id="rId11" Type="http://schemas.openxmlformats.org/officeDocument/2006/relationships/image" Target="../media/image26.wmf"/><Relationship Id="rId5" Type="http://schemas.openxmlformats.org/officeDocument/2006/relationships/slideLayout" Target="../slideLayouts/slideLayout2.xml"/><Relationship Id="rId10" Type="http://schemas.openxmlformats.org/officeDocument/2006/relationships/oleObject" Target="../embeddings/oleObject18.bin"/><Relationship Id="rId4" Type="http://schemas.openxmlformats.org/officeDocument/2006/relationships/audio" Target="../media/media11.m4a"/><Relationship Id="rId9" Type="http://schemas.openxmlformats.org/officeDocument/2006/relationships/image" Target="../media/image25.wmf"/></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0.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3.m4a"/><Relationship Id="rId7" Type="http://schemas.openxmlformats.org/officeDocument/2006/relationships/image" Target="../media/image9.w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4" Type="http://schemas.openxmlformats.org/officeDocument/2006/relationships/audio" Target="../media/media3.m4a"/></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13.wmf"/><Relationship Id="rId3" Type="http://schemas.microsoft.com/office/2007/relationships/media" Target="../media/media4.m4a"/><Relationship Id="rId7" Type="http://schemas.openxmlformats.org/officeDocument/2006/relationships/image" Target="../media/image10.wmf"/><Relationship Id="rId12" Type="http://schemas.openxmlformats.org/officeDocument/2006/relationships/oleObject" Target="../embeddings/oleObject5.bin"/><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image" Target="../media/image12.wmf"/><Relationship Id="rId5" Type="http://schemas.openxmlformats.org/officeDocument/2006/relationships/slideLayout" Target="../slideLayouts/slideLayout2.xml"/><Relationship Id="rId10" Type="http://schemas.openxmlformats.org/officeDocument/2006/relationships/oleObject" Target="../embeddings/oleObject4.bin"/><Relationship Id="rId4" Type="http://schemas.openxmlformats.org/officeDocument/2006/relationships/audio" Target="../media/media4.m4a"/><Relationship Id="rId9" Type="http://schemas.openxmlformats.org/officeDocument/2006/relationships/image" Target="../media/image11.wmf"/><Relationship Id="rId1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5.m4a"/><Relationship Id="rId7" Type="http://schemas.openxmlformats.org/officeDocument/2006/relationships/image" Target="../media/image14.wmf"/><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slideLayout" Target="../slideLayouts/slideLayout2.xml"/><Relationship Id="rId4" Type="http://schemas.openxmlformats.org/officeDocument/2006/relationships/audio" Target="../media/media5.m4a"/></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18.wmf"/><Relationship Id="rId3" Type="http://schemas.microsoft.com/office/2007/relationships/media" Target="../media/media6.m4a"/><Relationship Id="rId7" Type="http://schemas.openxmlformats.org/officeDocument/2006/relationships/image" Target="../media/image15.wmf"/><Relationship Id="rId12" Type="http://schemas.openxmlformats.org/officeDocument/2006/relationships/oleObject" Target="../embeddings/oleObject10.bin"/><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oleObject" Target="../embeddings/oleObject7.bin"/><Relationship Id="rId11" Type="http://schemas.openxmlformats.org/officeDocument/2006/relationships/image" Target="../media/image17.wmf"/><Relationship Id="rId5" Type="http://schemas.openxmlformats.org/officeDocument/2006/relationships/slideLayout" Target="../slideLayouts/slideLayout2.xml"/><Relationship Id="rId10" Type="http://schemas.openxmlformats.org/officeDocument/2006/relationships/oleObject" Target="../embeddings/oleObject9.bin"/><Relationship Id="rId4" Type="http://schemas.openxmlformats.org/officeDocument/2006/relationships/audio" Target="../media/media6.m4a"/><Relationship Id="rId9" Type="http://schemas.openxmlformats.org/officeDocument/2006/relationships/image" Target="../media/image16.wmf"/><Relationship Id="rId1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2.bin"/><Relationship Id="rId3" Type="http://schemas.microsoft.com/office/2007/relationships/media" Target="../media/media7.m4a"/><Relationship Id="rId7" Type="http://schemas.openxmlformats.org/officeDocument/2006/relationships/image" Target="../media/image19.wmf"/><Relationship Id="rId2" Type="http://schemas.openxmlformats.org/officeDocument/2006/relationships/tags" Target="../tags/tag5.xml"/><Relationship Id="rId1" Type="http://schemas.openxmlformats.org/officeDocument/2006/relationships/vmlDrawing" Target="../drawings/vmlDrawing5.vml"/><Relationship Id="rId6" Type="http://schemas.openxmlformats.org/officeDocument/2006/relationships/oleObject" Target="../embeddings/oleObject11.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7.m4a"/><Relationship Id="rId9" Type="http://schemas.openxmlformats.org/officeDocument/2006/relationships/image" Target="../media/image20.wmf"/></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4.bin"/><Relationship Id="rId13" Type="http://schemas.openxmlformats.org/officeDocument/2006/relationships/image" Target="../media/image24.wmf"/><Relationship Id="rId3" Type="http://schemas.microsoft.com/office/2007/relationships/media" Target="../media/media9.m4a"/><Relationship Id="rId7" Type="http://schemas.openxmlformats.org/officeDocument/2006/relationships/image" Target="../media/image21.wmf"/><Relationship Id="rId12" Type="http://schemas.openxmlformats.org/officeDocument/2006/relationships/oleObject" Target="../embeddings/oleObject16.bin"/><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oleObject" Target="../embeddings/oleObject13.bin"/><Relationship Id="rId11" Type="http://schemas.openxmlformats.org/officeDocument/2006/relationships/image" Target="../media/image23.wmf"/><Relationship Id="rId5" Type="http://schemas.openxmlformats.org/officeDocument/2006/relationships/slideLayout" Target="../slideLayouts/slideLayout2.xml"/><Relationship Id="rId10" Type="http://schemas.openxmlformats.org/officeDocument/2006/relationships/oleObject" Target="../embeddings/oleObject15.bin"/><Relationship Id="rId4" Type="http://schemas.openxmlformats.org/officeDocument/2006/relationships/audio" Target="../media/media9.m4a"/><Relationship Id="rId9" Type="http://schemas.openxmlformats.org/officeDocument/2006/relationships/image" Target="../media/image22.wmf"/><Relationship Id="rId1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Newton’s method</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a:extLst>
              <a:ext uri="{FF2B5EF4-FFF2-40B4-BE49-F238E27FC236}">
                <a16:creationId xmlns:a16="http://schemas.microsoft.com/office/drawing/2014/main" id="{CA85A53D-236B-46C8-B74A-4AE91F9B62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7323"/>
    </mc:Choice>
    <mc:Fallback xmlns="">
      <p:transition spd="slow" advTm="7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1E2AD-D0CA-4BD0-AF45-5860324DD70B}"/>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9C2AE1AF-AB99-4AC5-94EF-22644ABE4363}"/>
              </a:ext>
            </a:extLst>
          </p:cNvPr>
          <p:cNvSpPr>
            <a:spLocks noGrp="1"/>
          </p:cNvSpPr>
          <p:nvPr>
            <p:ph idx="1"/>
          </p:nvPr>
        </p:nvSpPr>
        <p:spPr/>
        <p:txBody>
          <a:bodyPr/>
          <a:lstStyle/>
          <a:p>
            <a:r>
              <a:rPr lang="en-US" dirty="0"/>
              <a:t>Newton’s method requires us to supply both the function and the derivative</a:t>
            </a:r>
          </a:p>
          <a:p>
            <a:pPr lvl="1"/>
            <a:r>
              <a:rPr lang="en-US" dirty="0"/>
              <a:t>Automatic differentiation is the algorithm of taking a function and creating a function that gives the derivative exactly</a:t>
            </a:r>
          </a:p>
          <a:p>
            <a:pPr marL="1314450" lvl="3" indent="0">
              <a:buNone/>
            </a:pPr>
            <a:r>
              <a:rPr lang="en-US" dirty="0">
                <a:latin typeface="Consolas" panose="020B0609020204030204" pitchFamily="49" charset="0"/>
              </a:rPr>
              <a:t>double f( double x ) {</a:t>
            </a:r>
          </a:p>
          <a:p>
            <a:pPr marL="1314450" lvl="3" indent="0">
              <a:buNone/>
            </a:pPr>
            <a:r>
              <a:rPr lang="en-US" dirty="0">
                <a:latin typeface="Consolas" panose="020B0609020204030204" pitchFamily="49" charset="0"/>
              </a:rPr>
              <a:t>    return 2*exp(-2*x) - exp(-x);</a:t>
            </a:r>
          </a:p>
          <a:p>
            <a:pPr marL="1314450" lvl="3" indent="0">
              <a:buNone/>
            </a:pPr>
            <a:r>
              <a:rPr lang="en-US" dirty="0">
                <a:latin typeface="Consolas" panose="020B0609020204030204" pitchFamily="49" charset="0"/>
              </a:rPr>
              <a:t>}</a:t>
            </a:r>
          </a:p>
          <a:p>
            <a:pPr marL="1314450" lvl="3" indent="0">
              <a:buNone/>
            </a:pPr>
            <a:endParaRPr lang="en-US" dirty="0">
              <a:latin typeface="Consolas" panose="020B0609020204030204" pitchFamily="49" charset="0"/>
            </a:endParaRPr>
          </a:p>
          <a:p>
            <a:pPr marL="1314450" lvl="3" indent="0">
              <a:buNone/>
            </a:pPr>
            <a:r>
              <a:rPr lang="en-US" dirty="0">
                <a:latin typeface="Consolas" panose="020B0609020204030204" pitchFamily="49" charset="0"/>
              </a:rPr>
              <a:t>double df( double x ) {</a:t>
            </a:r>
          </a:p>
          <a:p>
            <a:pPr marL="1314450" lvl="3" indent="0">
              <a:buNone/>
            </a:pPr>
            <a:r>
              <a:rPr lang="en-US" dirty="0">
                <a:latin typeface="Consolas" panose="020B0609020204030204" pitchFamily="49" charset="0"/>
              </a:rPr>
              <a:t>    return -4*exp(-2*x) + exp(-x);</a:t>
            </a:r>
          </a:p>
          <a:p>
            <a:pPr marL="1314450" lvl="3" indent="0">
              <a:buNone/>
            </a:pPr>
            <a:r>
              <a:rPr lang="en-US" dirty="0">
                <a:latin typeface="Consolas" panose="020B0609020204030204" pitchFamily="49" charset="0"/>
              </a:rPr>
              <a:t>}</a:t>
            </a:r>
          </a:p>
          <a:p>
            <a:pPr marL="1314450" lvl="3" indent="0">
              <a:buNone/>
            </a:pPr>
            <a:endParaRPr lang="en-US" dirty="0">
              <a:latin typeface="Consolas" panose="020B0609020204030204" pitchFamily="49" charset="0"/>
            </a:endParaRPr>
          </a:p>
          <a:p>
            <a:pPr lvl="1"/>
            <a:endParaRPr lang="en-US" dirty="0"/>
          </a:p>
          <a:p>
            <a:pPr lvl="1"/>
            <a:endParaRPr lang="en-US" dirty="0"/>
          </a:p>
        </p:txBody>
      </p:sp>
      <p:sp>
        <p:nvSpPr>
          <p:cNvPr id="4" name="Footer Placeholder 3">
            <a:extLst>
              <a:ext uri="{FF2B5EF4-FFF2-40B4-BE49-F238E27FC236}">
                <a16:creationId xmlns:a16="http://schemas.microsoft.com/office/drawing/2014/main" id="{0B2D2C0B-DFC9-4CDA-AEE1-204A74B00C4B}"/>
              </a:ext>
            </a:extLst>
          </p:cNvPr>
          <p:cNvSpPr>
            <a:spLocks noGrp="1"/>
          </p:cNvSpPr>
          <p:nvPr>
            <p:ph type="ftr" sz="quarter" idx="11"/>
          </p:nvPr>
        </p:nvSpPr>
        <p:spPr/>
        <p:txBody>
          <a:bodyPr/>
          <a:lstStyle/>
          <a:p>
            <a:r>
              <a:rPr lang="en-US"/>
              <a:t>Newton's method</a:t>
            </a:r>
            <a:endParaRPr lang="en-CA" dirty="0"/>
          </a:p>
        </p:txBody>
      </p:sp>
      <p:sp>
        <p:nvSpPr>
          <p:cNvPr id="5" name="Slide Number Placeholder 4">
            <a:extLst>
              <a:ext uri="{FF2B5EF4-FFF2-40B4-BE49-F238E27FC236}">
                <a16:creationId xmlns:a16="http://schemas.microsoft.com/office/drawing/2014/main" id="{D861387F-35B6-4764-A24F-2017D3629CD5}"/>
              </a:ext>
            </a:extLst>
          </p:cNvPr>
          <p:cNvSpPr>
            <a:spLocks noGrp="1"/>
          </p:cNvSpPr>
          <p:nvPr>
            <p:ph type="sldNum" sz="quarter" idx="12"/>
          </p:nvPr>
        </p:nvSpPr>
        <p:spPr/>
        <p:txBody>
          <a:bodyPr/>
          <a:lstStyle/>
          <a:p>
            <a:fld id="{42EF6DC8-DA9C-4533-8A40-BB00A2545AF8}" type="slidenum">
              <a:rPr lang="en-CA" smtClean="0"/>
              <a:pPr/>
              <a:t>10</a:t>
            </a:fld>
            <a:endParaRPr lang="en-CA"/>
          </a:p>
        </p:txBody>
      </p:sp>
      <p:pic>
        <p:nvPicPr>
          <p:cNvPr id="6" name="Audio 5">
            <a:hlinkClick r:id="" action="ppaction://media"/>
            <a:extLst>
              <a:ext uri="{FF2B5EF4-FFF2-40B4-BE49-F238E27FC236}">
                <a16:creationId xmlns:a16="http://schemas.microsoft.com/office/drawing/2014/main" id="{91D48558-2E0C-4358-AA87-6FFF0C366C2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619832743"/>
      </p:ext>
    </p:extLst>
  </p:cSld>
  <p:clrMapOvr>
    <a:masterClrMapping/>
  </p:clrMapOvr>
  <mc:AlternateContent xmlns:mc="http://schemas.openxmlformats.org/markup-compatibility/2006" xmlns:p14="http://schemas.microsoft.com/office/powerpoint/2010/main">
    <mc:Choice Requires="p14">
      <p:transition spd="slow" p14:dur="2000" advTm="95204"/>
    </mc:Choice>
    <mc:Fallback xmlns="">
      <p:transition spd="slow" advTm="95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1E2AD-D0CA-4BD0-AF45-5860324DD70B}"/>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9C2AE1AF-AB99-4AC5-94EF-22644ABE4363}"/>
              </a:ext>
            </a:extLst>
          </p:cNvPr>
          <p:cNvSpPr>
            <a:spLocks noGrp="1"/>
          </p:cNvSpPr>
          <p:nvPr>
            <p:ph idx="1"/>
          </p:nvPr>
        </p:nvSpPr>
        <p:spPr/>
        <p:txBody>
          <a:bodyPr/>
          <a:lstStyle/>
          <a:p>
            <a:pPr marL="457200" lvl="1" indent="0">
              <a:buNone/>
            </a:pPr>
            <a:r>
              <a:rPr lang="en-US" sz="1400" dirty="0">
                <a:latin typeface="Consolas" panose="020B0609020204030204" pitchFamily="49" charset="0"/>
              </a:rPr>
              <a:t>double newton( double  f( double x ), double df( double x ),</a:t>
            </a:r>
          </a:p>
          <a:p>
            <a:pPr marL="457200" lvl="1" indent="0">
              <a:buNone/>
            </a:pPr>
            <a:r>
              <a:rPr lang="en-US" sz="1400" dirty="0">
                <a:latin typeface="Consolas" panose="020B0609020204030204" pitchFamily="49" charset="0"/>
              </a:rPr>
              <a:t>               double x0, double </a:t>
            </a:r>
            <a:r>
              <a:rPr lang="en-US" sz="1400" dirty="0" err="1">
                <a:latin typeface="Consolas" panose="020B0609020204030204" pitchFamily="49" charset="0"/>
              </a:rPr>
              <a:t>eps_step</a:t>
            </a:r>
            <a:r>
              <a:rPr lang="en-US" sz="1400" dirty="0">
                <a:latin typeface="Consolas" panose="020B0609020204030204" pitchFamily="49" charset="0"/>
              </a:rPr>
              <a:t>, double </a:t>
            </a:r>
            <a:r>
              <a:rPr lang="en-US" sz="1400" dirty="0" err="1">
                <a:latin typeface="Consolas" panose="020B0609020204030204" pitchFamily="49" charset="0"/>
              </a:rPr>
              <a:t>eps_abs</a:t>
            </a:r>
            <a:r>
              <a:rPr lang="en-US" sz="1400" dirty="0">
                <a:latin typeface="Consolas" panose="020B0609020204030204" pitchFamily="49" charset="0"/>
              </a:rPr>
              <a:t>, </a:t>
            </a:r>
          </a:p>
          <a:p>
            <a:pPr marL="457200" lvl="1" indent="0">
              <a:buNone/>
            </a:pPr>
            <a:r>
              <a:rPr lang="en-US" sz="1400" dirty="0">
                <a:latin typeface="Consolas" panose="020B0609020204030204" pitchFamily="49" charset="0"/>
              </a:rPr>
              <a:t>               unsigned int </a:t>
            </a:r>
            <a:r>
              <a:rPr lang="en-US" sz="1400" dirty="0" err="1">
                <a:latin typeface="Consolas" panose="020B0609020204030204" pitchFamily="49" charset="0"/>
              </a:rPr>
              <a:t>max_iterations</a:t>
            </a:r>
            <a:r>
              <a:rPr lang="en-US" sz="1400" dirty="0">
                <a:latin typeface="Consolas" panose="020B0609020204030204" pitchFamily="49" charset="0"/>
              </a:rPr>
              <a:t> ) {</a:t>
            </a:r>
          </a:p>
          <a:p>
            <a:pPr marL="457200" lvl="1" indent="0">
              <a:buNone/>
            </a:pPr>
            <a:r>
              <a:rPr lang="en-US" sz="1400" dirty="0">
                <a:latin typeface="Consolas" panose="020B0609020204030204" pitchFamily="49" charset="0"/>
              </a:rPr>
              <a:t>    for ( unsigned int k{0}; k &lt; </a:t>
            </a:r>
            <a:r>
              <a:rPr lang="en-US" sz="1400" dirty="0" err="1">
                <a:latin typeface="Consolas" panose="020B0609020204030204" pitchFamily="49" charset="0"/>
              </a:rPr>
              <a:t>max_iterations</a:t>
            </a:r>
            <a:r>
              <a:rPr lang="en-US" sz="1400" dirty="0">
                <a:latin typeface="Consolas" panose="020B0609020204030204" pitchFamily="49" charset="0"/>
              </a:rPr>
              <a:t>; ++k ) {</a:t>
            </a:r>
          </a:p>
          <a:p>
            <a:pPr marL="457200" lvl="1" indent="0">
              <a:buNone/>
            </a:pPr>
            <a:r>
              <a:rPr lang="en-US" sz="1400" dirty="0">
                <a:latin typeface="Consolas" panose="020B0609020204030204" pitchFamily="49" charset="0"/>
              </a:rPr>
              <a:t>        double x1{ x0 - f(x0)/df(x0) </a:t>
            </a:r>
            <a:r>
              <a:rPr lang="en-US" sz="1400" dirty="0" smtClean="0">
                <a:latin typeface="Consolas" panose="020B0609020204030204" pitchFamily="49" charset="0"/>
              </a:rPr>
              <a:t>};   % Newton's method</a:t>
            </a:r>
            <a:endParaRPr lang="en-US" sz="1400" dirty="0">
              <a:latin typeface="Consolas" panose="020B0609020204030204" pitchFamily="49" charset="0"/>
            </a:endParaRPr>
          </a:p>
          <a:p>
            <a:pPr marL="457200" lvl="1" indent="0">
              <a:buNone/>
            </a:pPr>
            <a:endParaRPr lang="en-US" sz="1400" dirty="0">
              <a:latin typeface="Consolas" panose="020B0609020204030204" pitchFamily="49" charset="0"/>
            </a:endParaRPr>
          </a:p>
          <a:p>
            <a:pPr marL="457200" lvl="1" indent="0">
              <a:buNone/>
            </a:pPr>
            <a:r>
              <a:rPr lang="en-US" sz="1400" dirty="0">
                <a:latin typeface="Consolas" panose="020B0609020204030204" pitchFamily="49" charset="0"/>
              </a:rPr>
              <a:t>        if ( !std::</a:t>
            </a:r>
            <a:r>
              <a:rPr lang="en-US" sz="1400" dirty="0" err="1">
                <a:latin typeface="Consolas" panose="020B0609020204030204" pitchFamily="49" charset="0"/>
              </a:rPr>
              <a:t>isfinite</a:t>
            </a:r>
            <a:r>
              <a:rPr lang="en-US" sz="1400" dirty="0">
                <a:latin typeface="Consolas" panose="020B0609020204030204" pitchFamily="49" charset="0"/>
              </a:rPr>
              <a:t>( x1 ) ) {</a:t>
            </a:r>
          </a:p>
          <a:p>
            <a:pPr marL="457200" lvl="1" indent="0">
              <a:buNone/>
            </a:pPr>
            <a:r>
              <a:rPr lang="en-US" sz="1400" dirty="0">
                <a:latin typeface="Consolas" panose="020B0609020204030204" pitchFamily="49" charset="0"/>
              </a:rPr>
              <a:t>            return NAN;</a:t>
            </a:r>
          </a:p>
          <a:p>
            <a:pPr marL="457200" lvl="1" indent="0">
              <a:buNone/>
            </a:pPr>
            <a:r>
              <a:rPr lang="en-US" sz="1400" dirty="0">
                <a:latin typeface="Consolas" panose="020B0609020204030204" pitchFamily="49" charset="0"/>
              </a:rPr>
              <a:t>        }</a:t>
            </a:r>
          </a:p>
          <a:p>
            <a:pPr marL="457200" lvl="1" indent="0">
              <a:buNone/>
            </a:pPr>
            <a:endParaRPr lang="en-US" sz="1400" dirty="0">
              <a:latin typeface="Consolas" panose="020B0609020204030204" pitchFamily="49" charset="0"/>
            </a:endParaRPr>
          </a:p>
          <a:p>
            <a:pPr marL="457200" lvl="1" indent="0">
              <a:buNone/>
            </a:pPr>
            <a:r>
              <a:rPr lang="en-US" sz="1400" dirty="0">
                <a:latin typeface="Consolas" panose="020B0609020204030204" pitchFamily="49" charset="0"/>
              </a:rPr>
              <a:t>        if ( (std::abs( x1 - x0 ) &lt; </a:t>
            </a:r>
            <a:r>
              <a:rPr lang="en-US" sz="1400" dirty="0" err="1">
                <a:latin typeface="Consolas" panose="020B0609020204030204" pitchFamily="49" charset="0"/>
              </a:rPr>
              <a:t>eps_step</a:t>
            </a:r>
            <a:r>
              <a:rPr lang="en-US" sz="1400" dirty="0">
                <a:latin typeface="Consolas" panose="020B0609020204030204" pitchFamily="49" charset="0"/>
              </a:rPr>
              <a:t>)</a:t>
            </a:r>
          </a:p>
          <a:p>
            <a:pPr marL="457200" lvl="1" indent="0">
              <a:buNone/>
            </a:pPr>
            <a:r>
              <a:rPr lang="en-US" sz="1400" dirty="0">
                <a:latin typeface="Consolas" panose="020B0609020204030204" pitchFamily="49" charset="0"/>
              </a:rPr>
              <a:t>            &amp;&amp; (std::abs( f(x1) ) &lt; </a:t>
            </a:r>
            <a:r>
              <a:rPr lang="en-US" sz="1400" dirty="0" err="1">
                <a:latin typeface="Consolas" panose="020B0609020204030204" pitchFamily="49" charset="0"/>
              </a:rPr>
              <a:t>eps_abs</a:t>
            </a:r>
            <a:r>
              <a:rPr lang="en-US" sz="1400" dirty="0">
                <a:latin typeface="Consolas" panose="020B0609020204030204" pitchFamily="49" charset="0"/>
              </a:rPr>
              <a:t>) ) {</a:t>
            </a:r>
          </a:p>
          <a:p>
            <a:pPr marL="457200" lvl="1" indent="0">
              <a:buNone/>
            </a:pPr>
            <a:r>
              <a:rPr lang="en-US" sz="1400" dirty="0">
                <a:latin typeface="Consolas" panose="020B0609020204030204" pitchFamily="49" charset="0"/>
              </a:rPr>
              <a:t>            return x1;</a:t>
            </a:r>
          </a:p>
          <a:p>
            <a:pPr marL="457200" lvl="1" indent="0">
              <a:buNone/>
            </a:pPr>
            <a:r>
              <a:rPr lang="en-US" sz="1400" dirty="0">
                <a:latin typeface="Consolas" panose="020B0609020204030204" pitchFamily="49" charset="0"/>
              </a:rPr>
              <a:t>        }</a:t>
            </a:r>
          </a:p>
          <a:p>
            <a:pPr marL="457200" lvl="1" indent="0">
              <a:buNone/>
            </a:pPr>
            <a:endParaRPr lang="en-US" sz="1400" dirty="0">
              <a:latin typeface="Consolas" panose="020B0609020204030204" pitchFamily="49" charset="0"/>
            </a:endParaRPr>
          </a:p>
          <a:p>
            <a:pPr marL="457200" lvl="1" indent="0">
              <a:buNone/>
            </a:pPr>
            <a:r>
              <a:rPr lang="en-US" sz="1400" dirty="0">
                <a:latin typeface="Consolas" panose="020B0609020204030204" pitchFamily="49" charset="0"/>
              </a:rPr>
              <a:t>        x0 = x1;</a:t>
            </a:r>
          </a:p>
          <a:p>
            <a:pPr marL="457200" lvl="1" indent="0">
              <a:buNone/>
            </a:pPr>
            <a:r>
              <a:rPr lang="en-US" sz="1400" dirty="0">
                <a:latin typeface="Consolas" panose="020B0609020204030204" pitchFamily="49" charset="0"/>
              </a:rPr>
              <a:t>    }</a:t>
            </a:r>
          </a:p>
          <a:p>
            <a:pPr marL="457200" lvl="1" indent="0">
              <a:buNone/>
            </a:pPr>
            <a:endParaRPr lang="en-US" sz="1400" dirty="0">
              <a:latin typeface="Consolas" panose="020B0609020204030204" pitchFamily="49" charset="0"/>
            </a:endParaRPr>
          </a:p>
          <a:p>
            <a:pPr marL="457200" lvl="1" indent="0">
              <a:buNone/>
            </a:pPr>
            <a:r>
              <a:rPr lang="en-US" sz="1400" dirty="0">
                <a:solidFill>
                  <a:prstClr val="white"/>
                </a:solidFill>
                <a:latin typeface="Consolas" panose="020B0609020204030204" pitchFamily="49" charset="0"/>
              </a:rPr>
              <a:t>    return NAN;</a:t>
            </a:r>
          </a:p>
          <a:p>
            <a:pPr marL="457200" lvl="1" indent="0">
              <a:buNone/>
            </a:pPr>
            <a:r>
              <a:rPr lang="en-US" sz="1400" dirty="0">
                <a:solidFill>
                  <a:prstClr val="white"/>
                </a:solidFill>
                <a:latin typeface="Consolas" panose="020B0609020204030204" pitchFamily="49" charset="0"/>
              </a:rPr>
              <a:t>}</a:t>
            </a:r>
          </a:p>
        </p:txBody>
      </p:sp>
      <p:sp>
        <p:nvSpPr>
          <p:cNvPr id="4" name="Footer Placeholder 3">
            <a:extLst>
              <a:ext uri="{FF2B5EF4-FFF2-40B4-BE49-F238E27FC236}">
                <a16:creationId xmlns:a16="http://schemas.microsoft.com/office/drawing/2014/main" id="{0B2D2C0B-DFC9-4CDA-AEE1-204A74B00C4B}"/>
              </a:ext>
            </a:extLst>
          </p:cNvPr>
          <p:cNvSpPr>
            <a:spLocks noGrp="1"/>
          </p:cNvSpPr>
          <p:nvPr>
            <p:ph type="ftr" sz="quarter" idx="11"/>
          </p:nvPr>
        </p:nvSpPr>
        <p:spPr/>
        <p:txBody>
          <a:bodyPr/>
          <a:lstStyle/>
          <a:p>
            <a:r>
              <a:rPr lang="en-US"/>
              <a:t>Newton's method</a:t>
            </a:r>
            <a:endParaRPr lang="en-CA" dirty="0"/>
          </a:p>
        </p:txBody>
      </p:sp>
      <p:sp>
        <p:nvSpPr>
          <p:cNvPr id="5" name="Slide Number Placeholder 4">
            <a:extLst>
              <a:ext uri="{FF2B5EF4-FFF2-40B4-BE49-F238E27FC236}">
                <a16:creationId xmlns:a16="http://schemas.microsoft.com/office/drawing/2014/main" id="{D861387F-35B6-4764-A24F-2017D3629CD5}"/>
              </a:ext>
            </a:extLst>
          </p:cNvPr>
          <p:cNvSpPr>
            <a:spLocks noGrp="1"/>
          </p:cNvSpPr>
          <p:nvPr>
            <p:ph type="sldNum" sz="quarter" idx="12"/>
          </p:nvPr>
        </p:nvSpPr>
        <p:spPr/>
        <p:txBody>
          <a:bodyPr/>
          <a:lstStyle/>
          <a:p>
            <a:fld id="{42EF6DC8-DA9C-4533-8A40-BB00A2545AF8}" type="slidenum">
              <a:rPr lang="en-CA" smtClean="0"/>
              <a:pPr/>
              <a:t>11</a:t>
            </a:fld>
            <a:endParaRPr lang="en-CA"/>
          </a:p>
        </p:txBody>
      </p:sp>
      <p:pic>
        <p:nvPicPr>
          <p:cNvPr id="7" name="Audio 6">
            <a:hlinkClick r:id="" action="ppaction://media"/>
            <a:extLst>
              <a:ext uri="{FF2B5EF4-FFF2-40B4-BE49-F238E27FC236}">
                <a16:creationId xmlns:a16="http://schemas.microsoft.com/office/drawing/2014/main" id="{57D966E1-FC7D-4430-BA16-0F6D52D4FAB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382000" y="6096000"/>
            <a:ext cx="609600" cy="609600"/>
          </a:xfrm>
          <a:prstGeom prst="rect">
            <a:avLst/>
          </a:prstGeom>
        </p:spPr>
      </p:pic>
      <p:sp>
        <p:nvSpPr>
          <p:cNvPr id="8" name="Rectangle 7"/>
          <p:cNvSpPr/>
          <p:nvPr/>
        </p:nvSpPr>
        <p:spPr>
          <a:xfrm>
            <a:off x="4488530" y="5976536"/>
            <a:ext cx="3541566" cy="738664"/>
          </a:xfrm>
          <a:prstGeom prst="rect">
            <a:avLst/>
          </a:prstGeom>
        </p:spPr>
        <p:txBody>
          <a:bodyPr wrap="square">
            <a:spAutoFit/>
          </a:bodyPr>
          <a:lstStyle/>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C/C</a:t>
            </a:r>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 Code is provided to demonstrate the straight-forward nature of these algorithms and not required for the examination</a:t>
            </a:r>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92289" y="6146223"/>
            <a:ext cx="396241" cy="399289"/>
          </a:xfrm>
          <a:prstGeom prst="rect">
            <a:avLst/>
          </a:prstGeom>
        </p:spPr>
      </p:pic>
      <p:graphicFrame>
        <p:nvGraphicFramePr>
          <p:cNvPr id="10" name="Object 9">
            <a:extLst>
              <a:ext uri="{FF2B5EF4-FFF2-40B4-BE49-F238E27FC236}">
                <a16:creationId xmlns:a16="http://schemas.microsoft.com/office/drawing/2014/main" id="{F6F5B91A-39EC-48F4-B6C4-945D717F63A6}"/>
              </a:ext>
            </a:extLst>
          </p:cNvPr>
          <p:cNvGraphicFramePr>
            <a:graphicFrameLocks noChangeAspect="1"/>
          </p:cNvGraphicFramePr>
          <p:nvPr>
            <p:extLst>
              <p:ext uri="{D42A27DB-BD31-4B8C-83A1-F6EECF244321}">
                <p14:modId xmlns:p14="http://schemas.microsoft.com/office/powerpoint/2010/main" val="517419726"/>
              </p:ext>
            </p:extLst>
          </p:nvPr>
        </p:nvGraphicFramePr>
        <p:xfrm>
          <a:off x="4392208" y="4817661"/>
          <a:ext cx="4208462" cy="542925"/>
        </p:xfrm>
        <a:graphic>
          <a:graphicData uri="http://schemas.openxmlformats.org/presentationml/2006/ole">
            <mc:AlternateContent xmlns:mc="http://schemas.openxmlformats.org/markup-compatibility/2006">
              <mc:Choice xmlns:v="urn:schemas-microsoft-com:vml" Requires="v">
                <p:oleObj spid="_x0000_s7172" name="Equation" r:id="rId8" imgW="2158920" imgH="279360" progId="Equation.DSMT4">
                  <p:embed/>
                </p:oleObj>
              </mc:Choice>
              <mc:Fallback>
                <p:oleObj name="Equation" r:id="rId8" imgW="2158920" imgH="279360" progId="Equation.DSMT4">
                  <p:embed/>
                  <p:pic>
                    <p:nvPicPr>
                      <p:cNvPr id="12" name="Object 11">
                        <a:extLst>
                          <a:ext uri="{FF2B5EF4-FFF2-40B4-BE49-F238E27FC236}">
                            <a16:creationId xmlns:a16="http://schemas.microsoft.com/office/drawing/2014/main" id="{F6F5B91A-39EC-48F4-B6C4-945D717F63A6}"/>
                          </a:ext>
                        </a:extLst>
                      </p:cNvPr>
                      <p:cNvPicPr/>
                      <p:nvPr/>
                    </p:nvPicPr>
                    <p:blipFill>
                      <a:blip r:embed="rId9"/>
                      <a:stretch>
                        <a:fillRect/>
                      </a:stretch>
                    </p:blipFill>
                    <p:spPr>
                      <a:xfrm>
                        <a:off x="4392208" y="4817661"/>
                        <a:ext cx="4208462" cy="54292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F6F5B91A-39EC-48F4-B6C4-945D717F63A6}"/>
              </a:ext>
            </a:extLst>
          </p:cNvPr>
          <p:cNvGraphicFramePr>
            <a:graphicFrameLocks noChangeAspect="1"/>
          </p:cNvGraphicFramePr>
          <p:nvPr>
            <p:extLst>
              <p:ext uri="{D42A27DB-BD31-4B8C-83A1-F6EECF244321}">
                <p14:modId xmlns:p14="http://schemas.microsoft.com/office/powerpoint/2010/main" val="1897010084"/>
              </p:ext>
            </p:extLst>
          </p:nvPr>
        </p:nvGraphicFramePr>
        <p:xfrm>
          <a:off x="5830888" y="2804565"/>
          <a:ext cx="2474912" cy="938213"/>
        </p:xfrm>
        <a:graphic>
          <a:graphicData uri="http://schemas.openxmlformats.org/presentationml/2006/ole">
            <mc:AlternateContent xmlns:mc="http://schemas.openxmlformats.org/markup-compatibility/2006">
              <mc:Choice xmlns:v="urn:schemas-microsoft-com:vml" Requires="v">
                <p:oleObj spid="_x0000_s7173" name="Equation" r:id="rId10" imgW="1269720" imgH="482400" progId="Equation.DSMT4">
                  <p:embed/>
                </p:oleObj>
              </mc:Choice>
              <mc:Fallback>
                <p:oleObj name="Equation" r:id="rId10" imgW="1269720" imgH="482400" progId="Equation.DSMT4">
                  <p:embed/>
                  <p:pic>
                    <p:nvPicPr>
                      <p:cNvPr id="10" name="Object 9">
                        <a:extLst>
                          <a:ext uri="{FF2B5EF4-FFF2-40B4-BE49-F238E27FC236}">
                            <a16:creationId xmlns:a16="http://schemas.microsoft.com/office/drawing/2014/main" id="{F6F5B91A-39EC-48F4-B6C4-945D717F63A6}"/>
                          </a:ext>
                        </a:extLst>
                      </p:cNvPr>
                      <p:cNvPicPr/>
                      <p:nvPr/>
                    </p:nvPicPr>
                    <p:blipFill>
                      <a:blip r:embed="rId11"/>
                      <a:stretch>
                        <a:fillRect/>
                      </a:stretch>
                    </p:blipFill>
                    <p:spPr>
                      <a:xfrm>
                        <a:off x="5830888" y="2804565"/>
                        <a:ext cx="2474912" cy="938213"/>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2970190811"/>
      </p:ext>
    </p:extLst>
  </p:cSld>
  <p:clrMapOvr>
    <a:masterClrMapping/>
  </p:clrMapOvr>
  <mc:AlternateContent xmlns:mc="http://schemas.openxmlformats.org/markup-compatibility/2006" xmlns:p14="http://schemas.microsoft.com/office/powerpoint/2010/main">
    <mc:Choice Requires="p14">
      <p:transition spd="slow" p14:dur="2000" advTm="138159"/>
    </mc:Choice>
    <mc:Fallback xmlns="">
      <p:transition spd="slow" advTm="138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6" end="1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1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3" end="1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5" end="15"/>
                                            </p:txEl>
                                          </p:spTgt>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435130" cy="4525963"/>
          </a:xfrm>
        </p:spPr>
        <p:txBody>
          <a:bodyPr/>
          <a:lstStyle/>
          <a:p>
            <a:r>
              <a:rPr lang="en-US" dirty="0"/>
              <a:t>Following this topic, you now</a:t>
            </a:r>
          </a:p>
          <a:p>
            <a:pPr lvl="1"/>
            <a:r>
              <a:rPr lang="en-US" dirty="0"/>
              <a:t>Have reviewed Newton’s method</a:t>
            </a:r>
          </a:p>
          <a:p>
            <a:pPr lvl="1"/>
            <a:r>
              <a:rPr lang="en-US" dirty="0"/>
              <a:t>Understand that the error is </a:t>
            </a:r>
            <a:r>
              <a:rPr lang="en-US" dirty="0">
                <a:latin typeface="Times New Roman" panose="02020603050405020304" pitchFamily="18" charset="0"/>
              </a:rPr>
              <a:t>O(</a:t>
            </a:r>
            <a:r>
              <a:rPr lang="en-US" i="1" dirty="0">
                <a:latin typeface="Times New Roman" panose="02020603050405020304" pitchFamily="18" charset="0"/>
              </a:rPr>
              <a:t>h</a:t>
            </a:r>
            <a:r>
              <a:rPr lang="en-US" baseline="30000" dirty="0">
                <a:latin typeface="Times New Roman" panose="02020603050405020304" pitchFamily="18" charset="0"/>
              </a:rPr>
              <a:t>2</a:t>
            </a:r>
            <a:r>
              <a:rPr lang="en-US" dirty="0">
                <a:latin typeface="Times New Roman" panose="02020603050405020304" pitchFamily="18" charset="0"/>
              </a:rPr>
              <a:t>)</a:t>
            </a:r>
            <a:r>
              <a:rPr lang="en-US" dirty="0"/>
              <a:t> where we derived this using the first-order Taylor series</a:t>
            </a:r>
          </a:p>
          <a:p>
            <a:pPr lvl="1"/>
            <a:r>
              <a:rPr lang="en-US" dirty="0">
                <a:latin typeface="Times New Roman" panose="02020603050405020304" pitchFamily="18" charset="0"/>
              </a:rPr>
              <a:t>Know that the algorithm may not converge</a:t>
            </a:r>
          </a:p>
          <a:p>
            <a:pPr lvl="1"/>
            <a:r>
              <a:rPr lang="en-US" dirty="0">
                <a:latin typeface="Times New Roman" panose="02020603050405020304" pitchFamily="18" charset="0"/>
              </a:rPr>
              <a:t>Have seen an example of the algorithm in practice</a:t>
            </a:r>
          </a:p>
          <a:p>
            <a:pPr lvl="1"/>
            <a:r>
              <a:rPr lang="en-US" dirty="0">
                <a:latin typeface="Times New Roman" panose="02020603050405020304" pitchFamily="18" charset="0"/>
              </a:rPr>
              <a:t>Have learned about automatic differentiation and considered an implementation of this algorithm</a:t>
            </a:r>
          </a:p>
        </p:txBody>
      </p:sp>
      <p:sp>
        <p:nvSpPr>
          <p:cNvPr id="4" name="Footer Placeholder 3"/>
          <p:cNvSpPr>
            <a:spLocks noGrp="1"/>
          </p:cNvSpPr>
          <p:nvPr>
            <p:ph type="ftr" sz="quarter" idx="11"/>
          </p:nvPr>
        </p:nvSpPr>
        <p:spPr/>
        <p:txBody>
          <a:bodyPr/>
          <a:lstStyle/>
          <a:p>
            <a:r>
              <a:rPr lang="en-US"/>
              <a:t>Newton's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12</a:t>
            </a:fld>
            <a:endParaRPr lang="en-CA"/>
          </a:p>
        </p:txBody>
      </p:sp>
      <p:pic>
        <p:nvPicPr>
          <p:cNvPr id="8" name="Audio 7">
            <a:hlinkClick r:id="" action="ppaction://media"/>
            <a:extLst>
              <a:ext uri="{FF2B5EF4-FFF2-40B4-BE49-F238E27FC236}">
                <a16:creationId xmlns:a16="http://schemas.microsoft.com/office/drawing/2014/main" id="{F330E5E0-5905-40EE-8738-93256A6AA1F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xmlns:p14="http://schemas.microsoft.com/office/powerpoint/2010/main">
    <mc:Choice Requires="p14">
      <p:transition spd="slow" p14:dur="2000" advTm="41826"/>
    </mc:Choice>
    <mc:Fallback xmlns="">
      <p:transition spd="slow" advTm="41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https://en.wikipedia.org/wiki/Newton%27s_method</a:t>
            </a:r>
          </a:p>
        </p:txBody>
      </p:sp>
      <p:sp>
        <p:nvSpPr>
          <p:cNvPr id="4" name="Footer Placeholder 3"/>
          <p:cNvSpPr>
            <a:spLocks noGrp="1"/>
          </p:cNvSpPr>
          <p:nvPr>
            <p:ph type="ftr" sz="quarter" idx="11"/>
          </p:nvPr>
        </p:nvSpPr>
        <p:spPr/>
        <p:txBody>
          <a:bodyPr/>
          <a:lstStyle/>
          <a:p>
            <a:r>
              <a:rPr lang="en-US"/>
              <a:t>Newton's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13</a:t>
            </a:fld>
            <a:endParaRPr lang="en-CA"/>
          </a:p>
        </p:txBody>
      </p:sp>
      <p:pic>
        <p:nvPicPr>
          <p:cNvPr id="5" name="Audio 4">
            <a:hlinkClick r:id="" action="ppaction://media"/>
            <a:extLst>
              <a:ext uri="{FF2B5EF4-FFF2-40B4-BE49-F238E27FC236}">
                <a16:creationId xmlns:a16="http://schemas.microsoft.com/office/drawing/2014/main" id="{928CDBF0-D9DC-4A82-87AE-A279DFA76C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1728"/>
    </mc:Choice>
    <mc:Fallback xmlns="">
      <p:transition spd="slow" advTm="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fi-FI" sz="1800" dirty="0"/>
              <a:t>Staisha Neville for noting that in estimating the error of Newton’s method on</a:t>
            </a:r>
            <a:br>
              <a:rPr lang="fi-FI" sz="1800" dirty="0"/>
            </a:br>
            <a:r>
              <a:rPr lang="fi-FI" sz="1800" dirty="0"/>
              <a:t>Slide 9, I indicated I was </a:t>
            </a:r>
            <a:r>
              <a:rPr lang="fi-FI" sz="1800"/>
              <a:t>using  </a:t>
            </a:r>
            <a:r>
              <a:rPr lang="fi-FI" sz="1800" i="1">
                <a:latin typeface="Times New Roman" panose="02020603050405020304" pitchFamily="18" charset="0"/>
                <a:ea typeface="Tahoma" panose="020B0604030504040204" pitchFamily="34" charset="0"/>
              </a:rPr>
              <a:t>f </a:t>
            </a:r>
            <a:r>
              <a:rPr lang="fi-FI" sz="1800" baseline="30000">
                <a:latin typeface="Times New Roman" panose="02020603050405020304" pitchFamily="18" charset="0"/>
                <a:ea typeface="Tahoma" panose="020B0604030504040204" pitchFamily="34" charset="0"/>
              </a:rPr>
              <a:t>(</a:t>
            </a:r>
            <a:r>
              <a:rPr lang="fi-FI" sz="1800" baseline="30000" dirty="0">
                <a:latin typeface="Times New Roman" panose="02020603050405020304" pitchFamily="18" charset="0"/>
                <a:ea typeface="Tahoma" panose="020B0604030504040204" pitchFamily="34" charset="0"/>
              </a:rPr>
              <a:t>2)</a:t>
            </a:r>
            <a:r>
              <a:rPr lang="fi-FI" sz="1800" dirty="0">
                <a:latin typeface="Times New Roman" panose="02020603050405020304" pitchFamily="18" charset="0"/>
                <a:ea typeface="Tahoma" panose="020B0604030504040204" pitchFamily="34" charset="0"/>
              </a:rPr>
              <a:t>(</a:t>
            </a:r>
            <a:r>
              <a:rPr lang="fi-FI" sz="1800" i="1">
                <a:latin typeface="Times New Roman" panose="02020603050405020304" pitchFamily="18" charset="0"/>
                <a:ea typeface="Tahoma" panose="020B0604030504040204" pitchFamily="34" charset="0"/>
              </a:rPr>
              <a:t>r</a:t>
            </a:r>
            <a:r>
              <a:rPr lang="fi-FI" sz="1800">
                <a:latin typeface="Times New Roman" panose="02020603050405020304" pitchFamily="18" charset="0"/>
                <a:ea typeface="Tahoma" panose="020B0604030504040204" pitchFamily="34" charset="0"/>
              </a:rPr>
              <a:t>)/</a:t>
            </a:r>
            <a:r>
              <a:rPr lang="fi-FI" sz="1800" i="1">
                <a:latin typeface="Times New Roman" panose="02020603050405020304" pitchFamily="18" charset="0"/>
                <a:ea typeface="Tahoma" panose="020B0604030504040204" pitchFamily="34" charset="0"/>
              </a:rPr>
              <a:t>f </a:t>
            </a:r>
            <a:r>
              <a:rPr lang="fi-FI" sz="1800" baseline="30000">
                <a:latin typeface="Times New Roman" panose="02020603050405020304" pitchFamily="18" charset="0"/>
                <a:ea typeface="Tahoma" panose="020B0604030504040204" pitchFamily="34" charset="0"/>
              </a:rPr>
              <a:t>(</a:t>
            </a:r>
            <a:r>
              <a:rPr lang="fi-FI" sz="1800" baseline="30000" dirty="0">
                <a:latin typeface="Times New Roman" panose="02020603050405020304" pitchFamily="18" charset="0"/>
                <a:ea typeface="Tahoma" panose="020B0604030504040204" pitchFamily="34" charset="0"/>
              </a:rPr>
              <a:t>1)</a:t>
            </a:r>
            <a:r>
              <a:rPr lang="fi-FI" sz="1800" dirty="0">
                <a:latin typeface="Times New Roman" panose="02020603050405020304" pitchFamily="18" charset="0"/>
                <a:ea typeface="Tahoma" panose="020B0604030504040204" pitchFamily="34" charset="0"/>
              </a:rPr>
              <a:t>(</a:t>
            </a:r>
            <a:r>
              <a:rPr lang="fi-FI" sz="1800" i="1" dirty="0">
                <a:latin typeface="Times New Roman" panose="02020603050405020304" pitchFamily="18" charset="0"/>
                <a:ea typeface="Tahoma" panose="020B0604030504040204" pitchFamily="34" charset="0"/>
              </a:rPr>
              <a:t>r</a:t>
            </a:r>
            <a:r>
              <a:rPr lang="fi-FI" sz="1800" dirty="0">
                <a:latin typeface="Times New Roman" panose="02020603050405020304" pitchFamily="18" charset="0"/>
                <a:ea typeface="Tahoma" panose="020B0604030504040204" pitchFamily="34" charset="0"/>
              </a:rPr>
              <a:t>)</a:t>
            </a:r>
            <a:r>
              <a:rPr lang="fi-FI" sz="1800" dirty="0"/>
              <a:t> when in fact I was using the ratio</a:t>
            </a:r>
            <a:br>
              <a:rPr lang="fi-FI" sz="1800" dirty="0"/>
            </a:br>
            <a:r>
              <a:rPr lang="fi-FI" sz="1800">
                <a:latin typeface="Times New Roman" panose="02020603050405020304" pitchFamily="18" charset="0"/>
              </a:rPr>
              <a:t> </a:t>
            </a:r>
            <a:r>
              <a:rPr lang="fi-FI" sz="1800" i="1">
                <a:latin typeface="Times New Roman" panose="02020603050405020304" pitchFamily="18" charset="0"/>
              </a:rPr>
              <a:t>f </a:t>
            </a:r>
            <a:r>
              <a:rPr lang="fi-FI" sz="1800" baseline="30000">
                <a:latin typeface="Times New Roman" panose="02020603050405020304" pitchFamily="18" charset="0"/>
              </a:rPr>
              <a:t>(</a:t>
            </a:r>
            <a:r>
              <a:rPr lang="fi-FI" sz="1800" baseline="30000" dirty="0">
                <a:latin typeface="Times New Roman" panose="02020603050405020304" pitchFamily="18" charset="0"/>
              </a:rPr>
              <a:t>2)</a:t>
            </a:r>
            <a:r>
              <a:rPr lang="fi-FI" sz="1800" dirty="0">
                <a:latin typeface="Times New Roman" panose="02020603050405020304" pitchFamily="18" charset="0"/>
              </a:rPr>
              <a:t>(</a:t>
            </a:r>
            <a:r>
              <a:rPr lang="fi-FI" sz="1800" i="1" dirty="0">
                <a:latin typeface="Times New Roman" panose="02020603050405020304" pitchFamily="18" charset="0"/>
              </a:rPr>
              <a:t>x</a:t>
            </a:r>
            <a:r>
              <a:rPr lang="fi-FI" sz="1800" i="1" baseline="-25000" dirty="0">
                <a:latin typeface="Times New Roman" panose="02020603050405020304" pitchFamily="18" charset="0"/>
              </a:rPr>
              <a:t>k</a:t>
            </a:r>
            <a:r>
              <a:rPr lang="fi-FI" sz="1800" baseline="-25000" dirty="0">
                <a:latin typeface="Times New Roman" panose="02020603050405020304" pitchFamily="18" charset="0"/>
              </a:rPr>
              <a:t>–1</a:t>
            </a:r>
            <a:r>
              <a:rPr lang="fi-FI" sz="1800">
                <a:latin typeface="Times New Roman" panose="02020603050405020304" pitchFamily="18" charset="0"/>
              </a:rPr>
              <a:t>)/</a:t>
            </a:r>
            <a:r>
              <a:rPr lang="fi-FI" sz="1800" i="1">
                <a:latin typeface="Times New Roman" panose="02020603050405020304" pitchFamily="18" charset="0"/>
              </a:rPr>
              <a:t>f </a:t>
            </a:r>
            <a:r>
              <a:rPr lang="fi-FI" sz="1800" baseline="30000">
                <a:latin typeface="Times New Roman" panose="02020603050405020304" pitchFamily="18" charset="0"/>
              </a:rPr>
              <a:t>(</a:t>
            </a:r>
            <a:r>
              <a:rPr lang="fi-FI" sz="1800" baseline="30000" dirty="0">
                <a:latin typeface="Times New Roman" panose="02020603050405020304" pitchFamily="18" charset="0"/>
              </a:rPr>
              <a:t>1)</a:t>
            </a:r>
            <a:r>
              <a:rPr lang="fi-FI" sz="1800" dirty="0">
                <a:latin typeface="Times New Roman" panose="02020603050405020304" pitchFamily="18" charset="0"/>
              </a:rPr>
              <a:t>(</a:t>
            </a:r>
            <a:r>
              <a:rPr lang="fi-FI" sz="1800" i="1" dirty="0">
                <a:latin typeface="Times New Roman" panose="02020603050405020304" pitchFamily="18" charset="0"/>
              </a:rPr>
              <a:t>x</a:t>
            </a:r>
            <a:r>
              <a:rPr lang="fi-FI" sz="1800" i="1" baseline="-25000" dirty="0">
                <a:latin typeface="Times New Roman" panose="02020603050405020304" pitchFamily="18" charset="0"/>
              </a:rPr>
              <a:t>k</a:t>
            </a:r>
            <a:r>
              <a:rPr lang="fi-FI" sz="1800" baseline="-25000" dirty="0">
                <a:latin typeface="Times New Roman" panose="02020603050405020304" pitchFamily="18" charset="0"/>
              </a:rPr>
              <a:t>–1</a:t>
            </a:r>
            <a:r>
              <a:rPr lang="fi-FI" sz="1800" dirty="0">
                <a:latin typeface="Times New Roman" panose="02020603050405020304" pitchFamily="18" charset="0"/>
              </a:rPr>
              <a:t>) </a:t>
            </a:r>
            <a:endParaRPr lang="en-CA" sz="1800"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dirty="0"/>
              <a:t>Newton's method</a:t>
            </a:r>
            <a:endParaRPr lang="en-CA" dirty="0"/>
          </a:p>
        </p:txBody>
      </p:sp>
      <p:sp>
        <p:nvSpPr>
          <p:cNvPr id="6" name="Slide Number Placeholder 5"/>
          <p:cNvSpPr>
            <a:spLocks noGrp="1"/>
          </p:cNvSpPr>
          <p:nvPr>
            <p:ph type="sldNum" sz="quarter" idx="12"/>
          </p:nvPr>
        </p:nvSpPr>
        <p:spPr/>
        <p:txBody>
          <a:bodyPr/>
          <a:lstStyle/>
          <a:p>
            <a:fld id="{42EF6DC8-DA9C-4533-8A40-BB00A2545AF8}" type="slidenum">
              <a:rPr lang="en-CA" smtClean="0"/>
              <a:pPr/>
              <a:t>14</a:t>
            </a:fld>
            <a:endParaRPr lang="en-CA"/>
          </a:p>
        </p:txBody>
      </p:sp>
      <p:pic>
        <p:nvPicPr>
          <p:cNvPr id="7" name="Audio 6">
            <a:hlinkClick r:id="" action="ppaction://media"/>
            <a:extLst>
              <a:ext uri="{FF2B5EF4-FFF2-40B4-BE49-F238E27FC236}">
                <a16:creationId xmlns:a16="http://schemas.microsoft.com/office/drawing/2014/main" id="{718CC8B1-5C10-42BE-A05E-D186C74E8F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21"/>
    </mc:Choice>
    <mc:Fallback xmlns="">
      <p:transition spd="slow" advTm="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Newton's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15</a:t>
            </a:fld>
            <a:endParaRPr lang="en-CA"/>
          </a:p>
        </p:txBody>
      </p:sp>
      <p:pic>
        <p:nvPicPr>
          <p:cNvPr id="8" name="Audio 7">
            <a:hlinkClick r:id="" action="ppaction://media"/>
            <a:extLst>
              <a:ext uri="{FF2B5EF4-FFF2-40B4-BE49-F238E27FC236}">
                <a16:creationId xmlns:a16="http://schemas.microsoft.com/office/drawing/2014/main" id="{D23E4374-F87D-4214-96CF-B496C02A73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890"/>
    </mc:Choice>
    <mc:Fallback xmlns="">
      <p:transition spd="slow" advTm="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err="1"/>
              <a:t>ece</a:t>
            </a:r>
            <a:r>
              <a:rPr lang="en-CA" dirty="0"/>
              <a:t> 204 </a:t>
            </a:r>
            <a:r>
              <a:rPr lang="en-CA" i="1" dirty="0"/>
              <a:t>Numerical methods</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Newton's method</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16</a:t>
            </a:fld>
            <a:endParaRPr lang="en-CA"/>
          </a:p>
        </p:txBody>
      </p:sp>
      <p:pic>
        <p:nvPicPr>
          <p:cNvPr id="7" name="Audio 6">
            <a:hlinkClick r:id="" action="ppaction://media"/>
            <a:extLst>
              <a:ext uri="{FF2B5EF4-FFF2-40B4-BE49-F238E27FC236}">
                <a16:creationId xmlns:a16="http://schemas.microsoft.com/office/drawing/2014/main" id="{552E99E1-BF8D-4AB8-B73F-CB7EA44F3D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802"/>
    </mc:Choice>
    <mc:Fallback xmlns="">
      <p:transition spd="slow" advTm="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7587842" cy="4525963"/>
          </a:xfrm>
        </p:spPr>
        <p:txBody>
          <a:bodyPr/>
          <a:lstStyle/>
          <a:p>
            <a:r>
              <a:rPr lang="en-US" dirty="0"/>
              <a:t>In this topic, we will</a:t>
            </a:r>
          </a:p>
          <a:p>
            <a:pPr lvl="1"/>
            <a:r>
              <a:rPr lang="en-US" dirty="0"/>
              <a:t>Describe and derive Newton’s method</a:t>
            </a:r>
          </a:p>
          <a:p>
            <a:pPr lvl="1"/>
            <a:r>
              <a:rPr lang="en-US" dirty="0"/>
              <a:t>Deduce how quickly the algorithm converges</a:t>
            </a:r>
          </a:p>
          <a:p>
            <a:pPr lvl="1"/>
            <a:r>
              <a:rPr lang="en-US" dirty="0"/>
              <a:t>Consider when it may not converge</a:t>
            </a:r>
          </a:p>
          <a:p>
            <a:pPr lvl="1"/>
            <a:r>
              <a:rPr lang="en-US" dirty="0"/>
              <a:t>Look at an example</a:t>
            </a:r>
          </a:p>
          <a:p>
            <a:pPr lvl="1"/>
            <a:r>
              <a:rPr lang="en-US" dirty="0"/>
              <a:t>Describe automatic differentiation</a:t>
            </a:r>
          </a:p>
          <a:p>
            <a:pPr lvl="1"/>
            <a:r>
              <a:rPr lang="en-US" dirty="0"/>
              <a:t>Consider an implementation</a:t>
            </a:r>
          </a:p>
        </p:txBody>
      </p:sp>
      <p:sp>
        <p:nvSpPr>
          <p:cNvPr id="4" name="Footer Placeholder 3"/>
          <p:cNvSpPr>
            <a:spLocks noGrp="1"/>
          </p:cNvSpPr>
          <p:nvPr>
            <p:ph type="ftr" sz="quarter" idx="11"/>
          </p:nvPr>
        </p:nvSpPr>
        <p:spPr/>
        <p:txBody>
          <a:bodyPr/>
          <a:lstStyle/>
          <a:p>
            <a:r>
              <a:rPr lang="en-US"/>
              <a:t>Newton's method</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5" name="Audio 4">
            <a:hlinkClick r:id="" action="ppaction://media"/>
            <a:extLst>
              <a:ext uri="{FF2B5EF4-FFF2-40B4-BE49-F238E27FC236}">
                <a16:creationId xmlns:a16="http://schemas.microsoft.com/office/drawing/2014/main" id="{CBCFEAC3-BFC8-4016-B1C4-ACC30F690A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40084"/>
    </mc:Choice>
    <mc:Fallback xmlns="">
      <p:transition spd="slow" advTm="40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Solutions to equations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Suppose we have a real-valued function </a:t>
            </a:r>
            <a:r>
              <a:rPr lang="en-US" i="1" dirty="0">
                <a:latin typeface="Times New Roman" panose="02020603050405020304" pitchFamily="18" charset="0"/>
              </a:rPr>
              <a:t>f </a:t>
            </a:r>
            <a:r>
              <a:rPr lang="en-US" dirty="0">
                <a:latin typeface="Times New Roman" panose="02020603050405020304" pitchFamily="18" charset="0"/>
              </a:rPr>
              <a:t>(</a:t>
            </a:r>
            <a:r>
              <a:rPr lang="en-US" i="1" dirty="0">
                <a:latin typeface="Times New Roman" panose="02020603050405020304" pitchFamily="18" charset="0"/>
              </a:rPr>
              <a:t>x</a:t>
            </a:r>
            <a:r>
              <a:rPr lang="en-US" dirty="0">
                <a:latin typeface="Times New Roman" panose="02020603050405020304" pitchFamily="18" charset="0"/>
              </a:rPr>
              <a:t>)</a:t>
            </a:r>
            <a:r>
              <a:rPr lang="en-US" dirty="0"/>
              <a:t> of  real variable and suppose that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i="1" dirty="0"/>
              <a:t> </a:t>
            </a:r>
            <a:r>
              <a:rPr lang="en-US" dirty="0"/>
              <a:t>is close to a root</a:t>
            </a:r>
          </a:p>
          <a:p>
            <a:pPr lvl="1"/>
            <a:r>
              <a:rPr lang="en-US" dirty="0"/>
              <a:t>Approximate the function at that point by a linear polynomial</a:t>
            </a:r>
          </a:p>
          <a:p>
            <a:pPr lvl="1"/>
            <a:endParaRPr lang="en-US" dirty="0"/>
          </a:p>
          <a:p>
            <a:pPr lvl="1"/>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Newton's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7" name="Object 6">
            <a:extLst>
              <a:ext uri="{FF2B5EF4-FFF2-40B4-BE49-F238E27FC236}">
                <a16:creationId xmlns:a16="http://schemas.microsoft.com/office/drawing/2014/main" id="{E3E7C800-2370-458C-A59B-532ACDDF2251}"/>
              </a:ext>
            </a:extLst>
          </p:cNvPr>
          <p:cNvGraphicFramePr>
            <a:graphicFrameLocks noChangeAspect="1"/>
          </p:cNvGraphicFramePr>
          <p:nvPr>
            <p:extLst>
              <p:ext uri="{D42A27DB-BD31-4B8C-83A1-F6EECF244321}">
                <p14:modId xmlns:p14="http://schemas.microsoft.com/office/powerpoint/2010/main" val="3148876638"/>
              </p:ext>
            </p:extLst>
          </p:nvPr>
        </p:nvGraphicFramePr>
        <p:xfrm>
          <a:off x="2971575" y="2748451"/>
          <a:ext cx="3019342" cy="519724"/>
        </p:xfrm>
        <a:graphic>
          <a:graphicData uri="http://schemas.openxmlformats.org/presentationml/2006/ole">
            <mc:AlternateContent xmlns:mc="http://schemas.openxmlformats.org/markup-compatibility/2006">
              <mc:Choice xmlns:v="urn:schemas-microsoft-com:vml" Requires="v">
                <p:oleObj spid="_x0000_s1028" name="Equation" r:id="rId6" imgW="1549080" imgH="266400" progId="Equation.DSMT4">
                  <p:embed/>
                </p:oleObj>
              </mc:Choice>
              <mc:Fallback>
                <p:oleObj name="Equation" r:id="rId6" imgW="1549080" imgH="266400" progId="Equation.DSMT4">
                  <p:embed/>
                  <p:pic>
                    <p:nvPicPr>
                      <p:cNvPr id="0" name=""/>
                      <p:cNvPicPr/>
                      <p:nvPr/>
                    </p:nvPicPr>
                    <p:blipFill>
                      <a:blip r:embed="rId7"/>
                      <a:stretch>
                        <a:fillRect/>
                      </a:stretch>
                    </p:blipFill>
                    <p:spPr>
                      <a:xfrm>
                        <a:off x="2971575" y="2748451"/>
                        <a:ext cx="3019342" cy="519724"/>
                      </a:xfrm>
                      <a:prstGeom prst="rect">
                        <a:avLst/>
                      </a:prstGeom>
                    </p:spPr>
                  </p:pic>
                </p:oleObj>
              </mc:Fallback>
            </mc:AlternateContent>
          </a:graphicData>
        </a:graphic>
      </p:graphicFrame>
      <p:cxnSp>
        <p:nvCxnSpPr>
          <p:cNvPr id="14" name="Straight Connector 13">
            <a:extLst>
              <a:ext uri="{FF2B5EF4-FFF2-40B4-BE49-F238E27FC236}">
                <a16:creationId xmlns:a16="http://schemas.microsoft.com/office/drawing/2014/main" id="{E61F4144-4AA1-4B00-9900-404825F99B58}"/>
              </a:ext>
            </a:extLst>
          </p:cNvPr>
          <p:cNvCxnSpPr>
            <a:cxnSpLocks/>
          </p:cNvCxnSpPr>
          <p:nvPr/>
        </p:nvCxnSpPr>
        <p:spPr>
          <a:xfrm rot="16200000">
            <a:off x="4584700" y="4162553"/>
            <a:ext cx="0" cy="321389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Shape 14">
            <a:extLst>
              <a:ext uri="{FF2B5EF4-FFF2-40B4-BE49-F238E27FC236}">
                <a16:creationId xmlns:a16="http://schemas.microsoft.com/office/drawing/2014/main" id="{F518EDE3-57A1-4337-B772-9188502AE0BF}"/>
              </a:ext>
            </a:extLst>
          </p:cNvPr>
          <p:cNvSpPr/>
          <p:nvPr/>
        </p:nvSpPr>
        <p:spPr>
          <a:xfrm>
            <a:off x="3041261" y="4187151"/>
            <a:ext cx="2999819" cy="1830942"/>
          </a:xfrm>
          <a:custGeom>
            <a:avLst/>
            <a:gdLst>
              <a:gd name="connsiteX0" fmla="*/ 0 w 3382021"/>
              <a:gd name="connsiteY0" fmla="*/ 488576 h 488576"/>
              <a:gd name="connsiteX1" fmla="*/ 804672 w 3382021"/>
              <a:gd name="connsiteY1" fmla="*/ 86240 h 488576"/>
              <a:gd name="connsiteX2" fmla="*/ 2057400 w 3382021"/>
              <a:gd name="connsiteY2" fmla="*/ 351416 h 488576"/>
              <a:gd name="connsiteX3" fmla="*/ 3209544 w 3382021"/>
              <a:gd name="connsiteY3" fmla="*/ 40520 h 488576"/>
              <a:gd name="connsiteX4" fmla="*/ 3355848 w 3382021"/>
              <a:gd name="connsiteY4" fmla="*/ 13088 h 488576"/>
              <a:gd name="connsiteX0" fmla="*/ 0 w 3382021"/>
              <a:gd name="connsiteY0" fmla="*/ 488576 h 844328"/>
              <a:gd name="connsiteX1" fmla="*/ 1282844 w 3382021"/>
              <a:gd name="connsiteY1" fmla="*/ 843655 h 844328"/>
              <a:gd name="connsiteX2" fmla="*/ 2057400 w 3382021"/>
              <a:gd name="connsiteY2" fmla="*/ 351416 h 844328"/>
              <a:gd name="connsiteX3" fmla="*/ 3209544 w 3382021"/>
              <a:gd name="connsiteY3" fmla="*/ 40520 h 844328"/>
              <a:gd name="connsiteX4" fmla="*/ 3355848 w 3382021"/>
              <a:gd name="connsiteY4" fmla="*/ 13088 h 844328"/>
              <a:gd name="connsiteX0" fmla="*/ 0 w 3382021"/>
              <a:gd name="connsiteY0" fmla="*/ 488576 h 843687"/>
              <a:gd name="connsiteX1" fmla="*/ 1282844 w 3382021"/>
              <a:gd name="connsiteY1" fmla="*/ 843655 h 843687"/>
              <a:gd name="connsiteX2" fmla="*/ 2627851 w 3382021"/>
              <a:gd name="connsiteY2" fmla="*/ 459027 h 843687"/>
              <a:gd name="connsiteX3" fmla="*/ 3209544 w 3382021"/>
              <a:gd name="connsiteY3" fmla="*/ 40520 h 843687"/>
              <a:gd name="connsiteX4" fmla="*/ 3355848 w 3382021"/>
              <a:gd name="connsiteY4" fmla="*/ 13088 h 843687"/>
              <a:gd name="connsiteX0" fmla="*/ 0 w 3209544"/>
              <a:gd name="connsiteY0" fmla="*/ 448056 h 803167"/>
              <a:gd name="connsiteX1" fmla="*/ 1282844 w 3209544"/>
              <a:gd name="connsiteY1" fmla="*/ 803135 h 803167"/>
              <a:gd name="connsiteX2" fmla="*/ 2627851 w 3209544"/>
              <a:gd name="connsiteY2" fmla="*/ 418507 h 803167"/>
              <a:gd name="connsiteX3" fmla="*/ 3209544 w 3209544"/>
              <a:gd name="connsiteY3" fmla="*/ 0 h 803167"/>
              <a:gd name="connsiteX0" fmla="*/ 0 w 3209544"/>
              <a:gd name="connsiteY0" fmla="*/ 448056 h 803167"/>
              <a:gd name="connsiteX1" fmla="*/ 1282844 w 3209544"/>
              <a:gd name="connsiteY1" fmla="*/ 803135 h 803167"/>
              <a:gd name="connsiteX2" fmla="*/ 2627851 w 3209544"/>
              <a:gd name="connsiteY2" fmla="*/ 418507 h 803167"/>
              <a:gd name="connsiteX3" fmla="*/ 3209544 w 3209544"/>
              <a:gd name="connsiteY3" fmla="*/ 0 h 803167"/>
              <a:gd name="connsiteX0" fmla="*/ 0 w 3209544"/>
              <a:gd name="connsiteY0" fmla="*/ 448056 h 803246"/>
              <a:gd name="connsiteX1" fmla="*/ 1282844 w 3209544"/>
              <a:gd name="connsiteY1" fmla="*/ 803135 h 803246"/>
              <a:gd name="connsiteX2" fmla="*/ 2627851 w 3209544"/>
              <a:gd name="connsiteY2" fmla="*/ 480590 h 803246"/>
              <a:gd name="connsiteX3" fmla="*/ 3209544 w 3209544"/>
              <a:gd name="connsiteY3" fmla="*/ 0 h 803246"/>
              <a:gd name="connsiteX0" fmla="*/ 0 w 3209544"/>
              <a:gd name="connsiteY0" fmla="*/ 448056 h 809417"/>
              <a:gd name="connsiteX1" fmla="*/ 1282844 w 3209544"/>
              <a:gd name="connsiteY1" fmla="*/ 803135 h 809417"/>
              <a:gd name="connsiteX2" fmla="*/ 3209544 w 3209544"/>
              <a:gd name="connsiteY2" fmla="*/ 0 h 809417"/>
              <a:gd name="connsiteX0" fmla="*/ 0 w 3066931"/>
              <a:gd name="connsiteY0" fmla="*/ 903333 h 903333"/>
              <a:gd name="connsiteX1" fmla="*/ 1140231 w 3066931"/>
              <a:gd name="connsiteY1" fmla="*/ 803135 h 903333"/>
              <a:gd name="connsiteX2" fmla="*/ 3066931 w 3066931"/>
              <a:gd name="connsiteY2" fmla="*/ 0 h 903333"/>
              <a:gd name="connsiteX0" fmla="*/ 0 w 3066931"/>
              <a:gd name="connsiteY0" fmla="*/ 903333 h 917096"/>
              <a:gd name="connsiteX1" fmla="*/ 1140231 w 3066931"/>
              <a:gd name="connsiteY1" fmla="*/ 803135 h 917096"/>
              <a:gd name="connsiteX2" fmla="*/ 3066931 w 3066931"/>
              <a:gd name="connsiteY2" fmla="*/ 0 h 917096"/>
              <a:gd name="connsiteX0" fmla="*/ 0 w 3066931"/>
              <a:gd name="connsiteY0" fmla="*/ 903333 h 905459"/>
              <a:gd name="connsiteX1" fmla="*/ 1643571 w 3066931"/>
              <a:gd name="connsiteY1" fmla="*/ 720358 h 905459"/>
              <a:gd name="connsiteX2" fmla="*/ 3066931 w 3066931"/>
              <a:gd name="connsiteY2" fmla="*/ 0 h 905459"/>
              <a:gd name="connsiteX0" fmla="*/ 0 w 2999819"/>
              <a:gd name="connsiteY0" fmla="*/ 903333 h 905459"/>
              <a:gd name="connsiteX1" fmla="*/ 1643571 w 2999819"/>
              <a:gd name="connsiteY1" fmla="*/ 720358 h 905459"/>
              <a:gd name="connsiteX2" fmla="*/ 2999819 w 2999819"/>
              <a:gd name="connsiteY2" fmla="*/ 0 h 905459"/>
              <a:gd name="connsiteX0" fmla="*/ 0 w 2999819"/>
              <a:gd name="connsiteY0" fmla="*/ 903333 h 905459"/>
              <a:gd name="connsiteX1" fmla="*/ 1643571 w 2999819"/>
              <a:gd name="connsiteY1" fmla="*/ 720358 h 905459"/>
              <a:gd name="connsiteX2" fmla="*/ 2999819 w 2999819"/>
              <a:gd name="connsiteY2" fmla="*/ 0 h 905459"/>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Lst>
            <a:ahLst/>
            <a:cxnLst>
              <a:cxn ang="0">
                <a:pos x="connsiteX0" y="connsiteY0"/>
              </a:cxn>
              <a:cxn ang="0">
                <a:pos x="connsiteX1" y="connsiteY1"/>
              </a:cxn>
            </a:cxnLst>
            <a:rect l="l" t="t" r="r" b="b"/>
            <a:pathLst>
              <a:path w="2999819" h="903333">
                <a:moveTo>
                  <a:pt x="0" y="903333"/>
                </a:moveTo>
                <a:cubicBezTo>
                  <a:pt x="1067051" y="792610"/>
                  <a:pt x="2377384" y="615666"/>
                  <a:pt x="2999819"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024F614-F0EC-4064-90D4-FF79247FD154}"/>
              </a:ext>
            </a:extLst>
          </p:cNvPr>
          <p:cNvSpPr/>
          <p:nvPr/>
        </p:nvSpPr>
        <p:spPr>
          <a:xfrm>
            <a:off x="5406029" y="4939268"/>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0FD42E64-AC03-42E2-8152-FCDCA5072D8A}"/>
              </a:ext>
            </a:extLst>
          </p:cNvPr>
          <p:cNvCxnSpPr>
            <a:cxnSpLocks/>
          </p:cNvCxnSpPr>
          <p:nvPr/>
        </p:nvCxnSpPr>
        <p:spPr>
          <a:xfrm flipV="1">
            <a:off x="4415881" y="4374481"/>
            <a:ext cx="1682916" cy="159973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FF63355-8F2A-4D4B-8CD1-A5FFE3E63729}"/>
              </a:ext>
            </a:extLst>
          </p:cNvPr>
          <p:cNvCxnSpPr>
            <a:cxnSpLocks/>
          </p:cNvCxnSpPr>
          <p:nvPr/>
        </p:nvCxnSpPr>
        <p:spPr>
          <a:xfrm>
            <a:off x="4620325" y="5686552"/>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B3FEE70-E158-42B0-A91D-CDFAECAA30C2}"/>
              </a:ext>
            </a:extLst>
          </p:cNvPr>
          <p:cNvCxnSpPr>
            <a:cxnSpLocks/>
          </p:cNvCxnSpPr>
          <p:nvPr/>
        </p:nvCxnSpPr>
        <p:spPr>
          <a:xfrm>
            <a:off x="5438140" y="5683504"/>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53FF0E9-9FF6-4872-959E-EF6030551562}"/>
              </a:ext>
            </a:extLst>
          </p:cNvPr>
          <p:cNvSpPr txBox="1"/>
          <p:nvPr/>
        </p:nvSpPr>
        <p:spPr>
          <a:xfrm>
            <a:off x="5257339" y="5926946"/>
            <a:ext cx="405942" cy="430887"/>
          </a:xfrm>
          <a:prstGeom prst="rect">
            <a:avLst/>
          </a:prstGeom>
          <a:noFill/>
        </p:spPr>
        <p:txBody>
          <a:bodyPr wrap="square">
            <a:spAutoFit/>
          </a:bodyPr>
          <a:lstStyle/>
          <a:p>
            <a:r>
              <a:rPr kumimoji="0" lang="en-US" sz="22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i="1"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endParaRPr lang="en-US" dirty="0"/>
          </a:p>
        </p:txBody>
      </p:sp>
      <p:sp>
        <p:nvSpPr>
          <p:cNvPr id="28" name="TextBox 27">
            <a:extLst>
              <a:ext uri="{FF2B5EF4-FFF2-40B4-BE49-F238E27FC236}">
                <a16:creationId xmlns:a16="http://schemas.microsoft.com/office/drawing/2014/main" id="{40605CBF-F0F6-4C2E-A73C-8712B2B1A335}"/>
              </a:ext>
            </a:extLst>
          </p:cNvPr>
          <p:cNvSpPr txBox="1"/>
          <p:nvPr/>
        </p:nvSpPr>
        <p:spPr>
          <a:xfrm>
            <a:off x="4486949" y="5928344"/>
            <a:ext cx="677540"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i="1"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a:t>
            </a:r>
            <a:endParaRPr lang="en-US" dirty="0"/>
          </a:p>
        </p:txBody>
      </p:sp>
      <p:sp>
        <p:nvSpPr>
          <p:cNvPr id="29" name="TextBox 28">
            <a:extLst>
              <a:ext uri="{FF2B5EF4-FFF2-40B4-BE49-F238E27FC236}">
                <a16:creationId xmlns:a16="http://schemas.microsoft.com/office/drawing/2014/main" id="{AC13CA2C-DDF9-4B8D-8784-AF99FB44C7BF}"/>
              </a:ext>
            </a:extLst>
          </p:cNvPr>
          <p:cNvSpPr txBox="1"/>
          <p:nvPr/>
        </p:nvSpPr>
        <p:spPr>
          <a:xfrm>
            <a:off x="2331967" y="5819572"/>
            <a:ext cx="677540"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f </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u="none" strike="noStrike" kern="1200" cap="none" spc="0" normalizeH="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lang="en-US" dirty="0"/>
          </a:p>
        </p:txBody>
      </p:sp>
      <p:pic>
        <p:nvPicPr>
          <p:cNvPr id="31" name="Audio 30">
            <a:hlinkClick r:id="" action="ppaction://media"/>
            <a:extLst>
              <a:ext uri="{FF2B5EF4-FFF2-40B4-BE49-F238E27FC236}">
                <a16:creationId xmlns:a16="http://schemas.microsoft.com/office/drawing/2014/main" id="{87267D8C-5D0E-4714-877C-3CD4A7E6955E}"/>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550680825"/>
      </p:ext>
    </p:extLst>
  </p:cSld>
  <p:clrMapOvr>
    <a:masterClrMapping/>
  </p:clrMapOvr>
  <mc:AlternateContent xmlns:mc="http://schemas.openxmlformats.org/markup-compatibility/2006" xmlns:p14="http://schemas.microsoft.com/office/powerpoint/2010/main">
    <mc:Choice Requires="p14">
      <p:transition spd="slow" p14:dur="2000" advTm="68179"/>
    </mc:Choice>
    <mc:Fallback xmlns="">
      <p:transition spd="slow" advTm="68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31"/>
                </p:tgtEl>
              </p:cMediaNode>
            </p:audio>
          </p:childTnLst>
        </p:cTn>
      </p:par>
    </p:tnLst>
    <p:bldLst>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Solutions to equations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What is the root of the linear polynomial?</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Newton's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9" name="Object 8">
            <a:extLst>
              <a:ext uri="{FF2B5EF4-FFF2-40B4-BE49-F238E27FC236}">
                <a16:creationId xmlns:a16="http://schemas.microsoft.com/office/drawing/2014/main" id="{36164950-3CDD-44B7-A5F5-2B530735F76A}"/>
              </a:ext>
            </a:extLst>
          </p:cNvPr>
          <p:cNvGraphicFramePr>
            <a:graphicFrameLocks noChangeAspect="1"/>
          </p:cNvGraphicFramePr>
          <p:nvPr>
            <p:extLst>
              <p:ext uri="{D42A27DB-BD31-4B8C-83A1-F6EECF244321}">
                <p14:modId xmlns:p14="http://schemas.microsoft.com/office/powerpoint/2010/main" val="2946228931"/>
              </p:ext>
            </p:extLst>
          </p:nvPr>
        </p:nvGraphicFramePr>
        <p:xfrm>
          <a:off x="1829350" y="2213153"/>
          <a:ext cx="3440113" cy="520700"/>
        </p:xfrm>
        <a:graphic>
          <a:graphicData uri="http://schemas.openxmlformats.org/presentationml/2006/ole">
            <mc:AlternateContent xmlns:mc="http://schemas.openxmlformats.org/markup-compatibility/2006">
              <mc:Choice xmlns:v="urn:schemas-microsoft-com:vml" Requires="v">
                <p:oleObj spid="_x0000_s2058" name="Equation" r:id="rId6" imgW="1765080" imgH="266400" progId="Equation.DSMT4">
                  <p:embed/>
                </p:oleObj>
              </mc:Choice>
              <mc:Fallback>
                <p:oleObj name="Equation" r:id="rId6" imgW="1765080" imgH="266400" progId="Equation.DSMT4">
                  <p:embed/>
                  <p:pic>
                    <p:nvPicPr>
                      <p:cNvPr id="9" name="Object 8">
                        <a:extLst>
                          <a:ext uri="{FF2B5EF4-FFF2-40B4-BE49-F238E27FC236}">
                            <a16:creationId xmlns:a16="http://schemas.microsoft.com/office/drawing/2014/main" id="{36164950-3CDD-44B7-A5F5-2B530735F76A}"/>
                          </a:ext>
                        </a:extLst>
                      </p:cNvPr>
                      <p:cNvPicPr/>
                      <p:nvPr/>
                    </p:nvPicPr>
                    <p:blipFill>
                      <a:blip r:embed="rId7"/>
                      <a:stretch>
                        <a:fillRect/>
                      </a:stretch>
                    </p:blipFill>
                    <p:spPr>
                      <a:xfrm>
                        <a:off x="1829350" y="2213153"/>
                        <a:ext cx="3440113" cy="5207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0BD6C053-9F5B-4E8A-AEA3-92130F2F9929}"/>
              </a:ext>
            </a:extLst>
          </p:cNvPr>
          <p:cNvGraphicFramePr>
            <a:graphicFrameLocks noChangeAspect="1"/>
          </p:cNvGraphicFramePr>
          <p:nvPr>
            <p:extLst>
              <p:ext uri="{D42A27DB-BD31-4B8C-83A1-F6EECF244321}">
                <p14:modId xmlns:p14="http://schemas.microsoft.com/office/powerpoint/2010/main" val="671914966"/>
              </p:ext>
            </p:extLst>
          </p:nvPr>
        </p:nvGraphicFramePr>
        <p:xfrm>
          <a:off x="2846140" y="2764026"/>
          <a:ext cx="3217863" cy="520700"/>
        </p:xfrm>
        <a:graphic>
          <a:graphicData uri="http://schemas.openxmlformats.org/presentationml/2006/ole">
            <mc:AlternateContent xmlns:mc="http://schemas.openxmlformats.org/markup-compatibility/2006">
              <mc:Choice xmlns:v="urn:schemas-microsoft-com:vml" Requires="v">
                <p:oleObj spid="_x0000_s2059" name="Equation" r:id="rId8" imgW="1650960" imgH="266400" progId="Equation.DSMT4">
                  <p:embed/>
                </p:oleObj>
              </mc:Choice>
              <mc:Fallback>
                <p:oleObj name="Equation" r:id="rId8" imgW="1650960" imgH="266400" progId="Equation.DSMT4">
                  <p:embed/>
                  <p:pic>
                    <p:nvPicPr>
                      <p:cNvPr id="10" name="Object 9">
                        <a:extLst>
                          <a:ext uri="{FF2B5EF4-FFF2-40B4-BE49-F238E27FC236}">
                            <a16:creationId xmlns:a16="http://schemas.microsoft.com/office/drawing/2014/main" id="{0BD6C053-9F5B-4E8A-AEA3-92130F2F9929}"/>
                          </a:ext>
                        </a:extLst>
                      </p:cNvPr>
                      <p:cNvPicPr/>
                      <p:nvPr/>
                    </p:nvPicPr>
                    <p:blipFill>
                      <a:blip r:embed="rId9"/>
                      <a:stretch>
                        <a:fillRect/>
                      </a:stretch>
                    </p:blipFill>
                    <p:spPr>
                      <a:xfrm>
                        <a:off x="2846140" y="2764026"/>
                        <a:ext cx="3217863" cy="52070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73325716-6E96-4F64-9A04-0619EE221A8D}"/>
              </a:ext>
            </a:extLst>
          </p:cNvPr>
          <p:cNvGraphicFramePr>
            <a:graphicFrameLocks noChangeAspect="1"/>
          </p:cNvGraphicFramePr>
          <p:nvPr>
            <p:extLst>
              <p:ext uri="{D42A27DB-BD31-4B8C-83A1-F6EECF244321}">
                <p14:modId xmlns:p14="http://schemas.microsoft.com/office/powerpoint/2010/main" val="3635196898"/>
              </p:ext>
            </p:extLst>
          </p:nvPr>
        </p:nvGraphicFramePr>
        <p:xfrm>
          <a:off x="4057027" y="3272026"/>
          <a:ext cx="2278062" cy="942975"/>
        </p:xfrm>
        <a:graphic>
          <a:graphicData uri="http://schemas.openxmlformats.org/presentationml/2006/ole">
            <mc:AlternateContent xmlns:mc="http://schemas.openxmlformats.org/markup-compatibility/2006">
              <mc:Choice xmlns:v="urn:schemas-microsoft-com:vml" Requires="v">
                <p:oleObj spid="_x0000_s2060" name="Equation" r:id="rId10" imgW="1168200" imgH="482400" progId="Equation.DSMT4">
                  <p:embed/>
                </p:oleObj>
              </mc:Choice>
              <mc:Fallback>
                <p:oleObj name="Equation" r:id="rId10" imgW="1168200" imgH="482400" progId="Equation.DSMT4">
                  <p:embed/>
                  <p:pic>
                    <p:nvPicPr>
                      <p:cNvPr id="11" name="Object 10">
                        <a:extLst>
                          <a:ext uri="{FF2B5EF4-FFF2-40B4-BE49-F238E27FC236}">
                            <a16:creationId xmlns:a16="http://schemas.microsoft.com/office/drawing/2014/main" id="{73325716-6E96-4F64-9A04-0619EE221A8D}"/>
                          </a:ext>
                        </a:extLst>
                      </p:cNvPr>
                      <p:cNvPicPr/>
                      <p:nvPr/>
                    </p:nvPicPr>
                    <p:blipFill>
                      <a:blip r:embed="rId11"/>
                      <a:stretch>
                        <a:fillRect/>
                      </a:stretch>
                    </p:blipFill>
                    <p:spPr>
                      <a:xfrm>
                        <a:off x="4057027" y="3272026"/>
                        <a:ext cx="2278062" cy="942975"/>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5A22AB99-BEB6-43BD-8322-20F6A241956D}"/>
              </a:ext>
            </a:extLst>
          </p:cNvPr>
          <p:cNvGraphicFramePr>
            <a:graphicFrameLocks noChangeAspect="1"/>
          </p:cNvGraphicFramePr>
          <p:nvPr>
            <p:extLst>
              <p:ext uri="{D42A27DB-BD31-4B8C-83A1-F6EECF244321}">
                <p14:modId xmlns:p14="http://schemas.microsoft.com/office/powerpoint/2010/main" val="1296350354"/>
              </p:ext>
            </p:extLst>
          </p:nvPr>
        </p:nvGraphicFramePr>
        <p:xfrm>
          <a:off x="4582065" y="4111115"/>
          <a:ext cx="2079625" cy="942975"/>
        </p:xfrm>
        <a:graphic>
          <a:graphicData uri="http://schemas.openxmlformats.org/presentationml/2006/ole">
            <mc:AlternateContent xmlns:mc="http://schemas.openxmlformats.org/markup-compatibility/2006">
              <mc:Choice xmlns:v="urn:schemas-microsoft-com:vml" Requires="v">
                <p:oleObj spid="_x0000_s2061" name="Equation" r:id="rId12" imgW="1066680" imgH="482400" progId="Equation.DSMT4">
                  <p:embed/>
                </p:oleObj>
              </mc:Choice>
              <mc:Fallback>
                <p:oleObj name="Equation" r:id="rId12" imgW="1066680" imgH="482400" progId="Equation.DSMT4">
                  <p:embed/>
                  <p:pic>
                    <p:nvPicPr>
                      <p:cNvPr id="13" name="Object 12">
                        <a:extLst>
                          <a:ext uri="{FF2B5EF4-FFF2-40B4-BE49-F238E27FC236}">
                            <a16:creationId xmlns:a16="http://schemas.microsoft.com/office/drawing/2014/main" id="{5A22AB99-BEB6-43BD-8322-20F6A241956D}"/>
                          </a:ext>
                        </a:extLst>
                      </p:cNvPr>
                      <p:cNvPicPr/>
                      <p:nvPr/>
                    </p:nvPicPr>
                    <p:blipFill>
                      <a:blip r:embed="rId13"/>
                      <a:stretch>
                        <a:fillRect/>
                      </a:stretch>
                    </p:blipFill>
                    <p:spPr>
                      <a:xfrm>
                        <a:off x="4582065" y="4111115"/>
                        <a:ext cx="2079625" cy="942975"/>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A5ADEFD1-8108-49C9-846C-9352A03F35C7}"/>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180669873"/>
      </p:ext>
    </p:extLst>
  </p:cSld>
  <p:clrMapOvr>
    <a:masterClrMapping/>
  </p:clrMapOvr>
  <mc:AlternateContent xmlns:mc="http://schemas.openxmlformats.org/markup-compatibility/2006" xmlns:p14="http://schemas.microsoft.com/office/powerpoint/2010/main">
    <mc:Choice Requires="p14">
      <p:transition spd="slow" p14:dur="2000" advTm="55362"/>
    </mc:Choice>
    <mc:Fallback xmlns="">
      <p:transition spd="slow" advTm="55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Solutions to equations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Thus, if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i="1" dirty="0"/>
              <a:t> </a:t>
            </a:r>
            <a:r>
              <a:rPr lang="en-US" dirty="0"/>
              <a:t>is an approximation of the root, then</a:t>
            </a:r>
          </a:p>
          <a:p>
            <a:endParaRPr lang="en-US" dirty="0"/>
          </a:p>
          <a:p>
            <a:endParaRPr lang="en-US" dirty="0"/>
          </a:p>
          <a:p>
            <a:endParaRPr lang="en-US" dirty="0"/>
          </a:p>
          <a:p>
            <a:pPr marL="0" indent="0">
              <a:buNone/>
            </a:pPr>
            <a:r>
              <a:rPr lang="en-US" dirty="0"/>
              <a:t>     should be a better approximation of the root</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Newton's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13" name="Object 12">
            <a:extLst>
              <a:ext uri="{FF2B5EF4-FFF2-40B4-BE49-F238E27FC236}">
                <a16:creationId xmlns:a16="http://schemas.microsoft.com/office/drawing/2014/main" id="{5A22AB99-BEB6-43BD-8322-20F6A241956D}"/>
              </a:ext>
            </a:extLst>
          </p:cNvPr>
          <p:cNvGraphicFramePr>
            <a:graphicFrameLocks noChangeAspect="1"/>
          </p:cNvGraphicFramePr>
          <p:nvPr>
            <p:extLst>
              <p:ext uri="{D42A27DB-BD31-4B8C-83A1-F6EECF244321}">
                <p14:modId xmlns:p14="http://schemas.microsoft.com/office/powerpoint/2010/main" val="606578631"/>
              </p:ext>
            </p:extLst>
          </p:nvPr>
        </p:nvGraphicFramePr>
        <p:xfrm>
          <a:off x="2903538" y="2227263"/>
          <a:ext cx="2476500" cy="942975"/>
        </p:xfrm>
        <a:graphic>
          <a:graphicData uri="http://schemas.openxmlformats.org/presentationml/2006/ole">
            <mc:AlternateContent xmlns:mc="http://schemas.openxmlformats.org/markup-compatibility/2006">
              <mc:Choice xmlns:v="urn:schemas-microsoft-com:vml" Requires="v">
                <p:oleObj spid="_x0000_s3076" name="Equation" r:id="rId6" imgW="1269720" imgH="482400" progId="Equation.DSMT4">
                  <p:embed/>
                </p:oleObj>
              </mc:Choice>
              <mc:Fallback>
                <p:oleObj name="Equation" r:id="rId6" imgW="1269720" imgH="482400" progId="Equation.DSMT4">
                  <p:embed/>
                  <p:pic>
                    <p:nvPicPr>
                      <p:cNvPr id="13" name="Object 12">
                        <a:extLst>
                          <a:ext uri="{FF2B5EF4-FFF2-40B4-BE49-F238E27FC236}">
                            <a16:creationId xmlns:a16="http://schemas.microsoft.com/office/drawing/2014/main" id="{5A22AB99-BEB6-43BD-8322-20F6A241956D}"/>
                          </a:ext>
                        </a:extLst>
                      </p:cNvPr>
                      <p:cNvPicPr/>
                      <p:nvPr/>
                    </p:nvPicPr>
                    <p:blipFill>
                      <a:blip r:embed="rId7"/>
                      <a:stretch>
                        <a:fillRect/>
                      </a:stretch>
                    </p:blipFill>
                    <p:spPr>
                      <a:xfrm>
                        <a:off x="2903538" y="2227263"/>
                        <a:ext cx="2476500" cy="942975"/>
                      </a:xfrm>
                      <a:prstGeom prst="rect">
                        <a:avLst/>
                      </a:prstGeom>
                    </p:spPr>
                  </p:pic>
                </p:oleObj>
              </mc:Fallback>
            </mc:AlternateContent>
          </a:graphicData>
        </a:graphic>
      </p:graphicFrame>
      <p:cxnSp>
        <p:nvCxnSpPr>
          <p:cNvPr id="10" name="Straight Connector 9">
            <a:extLst>
              <a:ext uri="{FF2B5EF4-FFF2-40B4-BE49-F238E27FC236}">
                <a16:creationId xmlns:a16="http://schemas.microsoft.com/office/drawing/2014/main" id="{CC5407B3-F4CC-4C88-8E00-11A7CB12E7AA}"/>
              </a:ext>
            </a:extLst>
          </p:cNvPr>
          <p:cNvCxnSpPr>
            <a:cxnSpLocks/>
          </p:cNvCxnSpPr>
          <p:nvPr/>
        </p:nvCxnSpPr>
        <p:spPr>
          <a:xfrm rot="16200000">
            <a:off x="4584700" y="4162553"/>
            <a:ext cx="0" cy="321389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Freeform: Shape 10">
            <a:extLst>
              <a:ext uri="{FF2B5EF4-FFF2-40B4-BE49-F238E27FC236}">
                <a16:creationId xmlns:a16="http://schemas.microsoft.com/office/drawing/2014/main" id="{8551F466-1DDD-41DE-9007-CE7279C14BD9}"/>
              </a:ext>
            </a:extLst>
          </p:cNvPr>
          <p:cNvSpPr/>
          <p:nvPr/>
        </p:nvSpPr>
        <p:spPr>
          <a:xfrm>
            <a:off x="3041261" y="4187151"/>
            <a:ext cx="2999819" cy="1830942"/>
          </a:xfrm>
          <a:custGeom>
            <a:avLst/>
            <a:gdLst>
              <a:gd name="connsiteX0" fmla="*/ 0 w 3382021"/>
              <a:gd name="connsiteY0" fmla="*/ 488576 h 488576"/>
              <a:gd name="connsiteX1" fmla="*/ 804672 w 3382021"/>
              <a:gd name="connsiteY1" fmla="*/ 86240 h 488576"/>
              <a:gd name="connsiteX2" fmla="*/ 2057400 w 3382021"/>
              <a:gd name="connsiteY2" fmla="*/ 351416 h 488576"/>
              <a:gd name="connsiteX3" fmla="*/ 3209544 w 3382021"/>
              <a:gd name="connsiteY3" fmla="*/ 40520 h 488576"/>
              <a:gd name="connsiteX4" fmla="*/ 3355848 w 3382021"/>
              <a:gd name="connsiteY4" fmla="*/ 13088 h 488576"/>
              <a:gd name="connsiteX0" fmla="*/ 0 w 3382021"/>
              <a:gd name="connsiteY0" fmla="*/ 488576 h 844328"/>
              <a:gd name="connsiteX1" fmla="*/ 1282844 w 3382021"/>
              <a:gd name="connsiteY1" fmla="*/ 843655 h 844328"/>
              <a:gd name="connsiteX2" fmla="*/ 2057400 w 3382021"/>
              <a:gd name="connsiteY2" fmla="*/ 351416 h 844328"/>
              <a:gd name="connsiteX3" fmla="*/ 3209544 w 3382021"/>
              <a:gd name="connsiteY3" fmla="*/ 40520 h 844328"/>
              <a:gd name="connsiteX4" fmla="*/ 3355848 w 3382021"/>
              <a:gd name="connsiteY4" fmla="*/ 13088 h 844328"/>
              <a:gd name="connsiteX0" fmla="*/ 0 w 3382021"/>
              <a:gd name="connsiteY0" fmla="*/ 488576 h 843687"/>
              <a:gd name="connsiteX1" fmla="*/ 1282844 w 3382021"/>
              <a:gd name="connsiteY1" fmla="*/ 843655 h 843687"/>
              <a:gd name="connsiteX2" fmla="*/ 2627851 w 3382021"/>
              <a:gd name="connsiteY2" fmla="*/ 459027 h 843687"/>
              <a:gd name="connsiteX3" fmla="*/ 3209544 w 3382021"/>
              <a:gd name="connsiteY3" fmla="*/ 40520 h 843687"/>
              <a:gd name="connsiteX4" fmla="*/ 3355848 w 3382021"/>
              <a:gd name="connsiteY4" fmla="*/ 13088 h 843687"/>
              <a:gd name="connsiteX0" fmla="*/ 0 w 3209544"/>
              <a:gd name="connsiteY0" fmla="*/ 448056 h 803167"/>
              <a:gd name="connsiteX1" fmla="*/ 1282844 w 3209544"/>
              <a:gd name="connsiteY1" fmla="*/ 803135 h 803167"/>
              <a:gd name="connsiteX2" fmla="*/ 2627851 w 3209544"/>
              <a:gd name="connsiteY2" fmla="*/ 418507 h 803167"/>
              <a:gd name="connsiteX3" fmla="*/ 3209544 w 3209544"/>
              <a:gd name="connsiteY3" fmla="*/ 0 h 803167"/>
              <a:gd name="connsiteX0" fmla="*/ 0 w 3209544"/>
              <a:gd name="connsiteY0" fmla="*/ 448056 h 803167"/>
              <a:gd name="connsiteX1" fmla="*/ 1282844 w 3209544"/>
              <a:gd name="connsiteY1" fmla="*/ 803135 h 803167"/>
              <a:gd name="connsiteX2" fmla="*/ 2627851 w 3209544"/>
              <a:gd name="connsiteY2" fmla="*/ 418507 h 803167"/>
              <a:gd name="connsiteX3" fmla="*/ 3209544 w 3209544"/>
              <a:gd name="connsiteY3" fmla="*/ 0 h 803167"/>
              <a:gd name="connsiteX0" fmla="*/ 0 w 3209544"/>
              <a:gd name="connsiteY0" fmla="*/ 448056 h 803246"/>
              <a:gd name="connsiteX1" fmla="*/ 1282844 w 3209544"/>
              <a:gd name="connsiteY1" fmla="*/ 803135 h 803246"/>
              <a:gd name="connsiteX2" fmla="*/ 2627851 w 3209544"/>
              <a:gd name="connsiteY2" fmla="*/ 480590 h 803246"/>
              <a:gd name="connsiteX3" fmla="*/ 3209544 w 3209544"/>
              <a:gd name="connsiteY3" fmla="*/ 0 h 803246"/>
              <a:gd name="connsiteX0" fmla="*/ 0 w 3209544"/>
              <a:gd name="connsiteY0" fmla="*/ 448056 h 809417"/>
              <a:gd name="connsiteX1" fmla="*/ 1282844 w 3209544"/>
              <a:gd name="connsiteY1" fmla="*/ 803135 h 809417"/>
              <a:gd name="connsiteX2" fmla="*/ 3209544 w 3209544"/>
              <a:gd name="connsiteY2" fmla="*/ 0 h 809417"/>
              <a:gd name="connsiteX0" fmla="*/ 0 w 3066931"/>
              <a:gd name="connsiteY0" fmla="*/ 903333 h 903333"/>
              <a:gd name="connsiteX1" fmla="*/ 1140231 w 3066931"/>
              <a:gd name="connsiteY1" fmla="*/ 803135 h 903333"/>
              <a:gd name="connsiteX2" fmla="*/ 3066931 w 3066931"/>
              <a:gd name="connsiteY2" fmla="*/ 0 h 903333"/>
              <a:gd name="connsiteX0" fmla="*/ 0 w 3066931"/>
              <a:gd name="connsiteY0" fmla="*/ 903333 h 917096"/>
              <a:gd name="connsiteX1" fmla="*/ 1140231 w 3066931"/>
              <a:gd name="connsiteY1" fmla="*/ 803135 h 917096"/>
              <a:gd name="connsiteX2" fmla="*/ 3066931 w 3066931"/>
              <a:gd name="connsiteY2" fmla="*/ 0 h 917096"/>
              <a:gd name="connsiteX0" fmla="*/ 0 w 3066931"/>
              <a:gd name="connsiteY0" fmla="*/ 903333 h 905459"/>
              <a:gd name="connsiteX1" fmla="*/ 1643571 w 3066931"/>
              <a:gd name="connsiteY1" fmla="*/ 720358 h 905459"/>
              <a:gd name="connsiteX2" fmla="*/ 3066931 w 3066931"/>
              <a:gd name="connsiteY2" fmla="*/ 0 h 905459"/>
              <a:gd name="connsiteX0" fmla="*/ 0 w 2999819"/>
              <a:gd name="connsiteY0" fmla="*/ 903333 h 905459"/>
              <a:gd name="connsiteX1" fmla="*/ 1643571 w 2999819"/>
              <a:gd name="connsiteY1" fmla="*/ 720358 h 905459"/>
              <a:gd name="connsiteX2" fmla="*/ 2999819 w 2999819"/>
              <a:gd name="connsiteY2" fmla="*/ 0 h 905459"/>
              <a:gd name="connsiteX0" fmla="*/ 0 w 2999819"/>
              <a:gd name="connsiteY0" fmla="*/ 903333 h 905459"/>
              <a:gd name="connsiteX1" fmla="*/ 1643571 w 2999819"/>
              <a:gd name="connsiteY1" fmla="*/ 720358 h 905459"/>
              <a:gd name="connsiteX2" fmla="*/ 2999819 w 2999819"/>
              <a:gd name="connsiteY2" fmla="*/ 0 h 905459"/>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Lst>
            <a:ahLst/>
            <a:cxnLst>
              <a:cxn ang="0">
                <a:pos x="connsiteX0" y="connsiteY0"/>
              </a:cxn>
              <a:cxn ang="0">
                <a:pos x="connsiteX1" y="connsiteY1"/>
              </a:cxn>
            </a:cxnLst>
            <a:rect l="l" t="t" r="r" b="b"/>
            <a:pathLst>
              <a:path w="2999819" h="903333">
                <a:moveTo>
                  <a:pt x="0" y="903333"/>
                </a:moveTo>
                <a:cubicBezTo>
                  <a:pt x="1067051" y="792610"/>
                  <a:pt x="2377384" y="615666"/>
                  <a:pt x="2999819"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51B9023-7855-4072-9D44-5EEA6CB4C32E}"/>
              </a:ext>
            </a:extLst>
          </p:cNvPr>
          <p:cNvSpPr/>
          <p:nvPr/>
        </p:nvSpPr>
        <p:spPr>
          <a:xfrm>
            <a:off x="4578380" y="548565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A0208023-2DA3-4DD0-A539-18237D9DCD3D}"/>
              </a:ext>
            </a:extLst>
          </p:cNvPr>
          <p:cNvCxnSpPr>
            <a:cxnSpLocks/>
          </p:cNvCxnSpPr>
          <p:nvPr/>
        </p:nvCxnSpPr>
        <p:spPr>
          <a:xfrm flipV="1">
            <a:off x="3705225" y="5136178"/>
            <a:ext cx="1764670" cy="82772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0E10878-5308-499F-B452-013AF8843B86}"/>
              </a:ext>
            </a:extLst>
          </p:cNvPr>
          <p:cNvCxnSpPr>
            <a:cxnSpLocks/>
          </p:cNvCxnSpPr>
          <p:nvPr/>
        </p:nvCxnSpPr>
        <p:spPr>
          <a:xfrm>
            <a:off x="4620325" y="5686552"/>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8ADE1C2-6434-4B0E-8CF9-FF81A200D40C}"/>
              </a:ext>
            </a:extLst>
          </p:cNvPr>
          <p:cNvCxnSpPr>
            <a:cxnSpLocks/>
          </p:cNvCxnSpPr>
          <p:nvPr/>
        </p:nvCxnSpPr>
        <p:spPr>
          <a:xfrm>
            <a:off x="5438140" y="5683504"/>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3F17BB2-2D26-4ABB-97AA-32515E301C9D}"/>
              </a:ext>
            </a:extLst>
          </p:cNvPr>
          <p:cNvSpPr txBox="1"/>
          <p:nvPr/>
        </p:nvSpPr>
        <p:spPr>
          <a:xfrm>
            <a:off x="5257339" y="5926946"/>
            <a:ext cx="405942" cy="430887"/>
          </a:xfrm>
          <a:prstGeom prst="rect">
            <a:avLst/>
          </a:prstGeom>
          <a:noFill/>
        </p:spPr>
        <p:txBody>
          <a:bodyPr wrap="square">
            <a:spAutoFit/>
          </a:bodyPr>
          <a:lstStyle/>
          <a:p>
            <a:r>
              <a:rPr kumimoji="0" lang="en-US" sz="22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i="1"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endParaRPr lang="en-US" dirty="0"/>
          </a:p>
        </p:txBody>
      </p:sp>
      <p:sp>
        <p:nvSpPr>
          <p:cNvPr id="19" name="TextBox 18">
            <a:extLst>
              <a:ext uri="{FF2B5EF4-FFF2-40B4-BE49-F238E27FC236}">
                <a16:creationId xmlns:a16="http://schemas.microsoft.com/office/drawing/2014/main" id="{C679FDE3-81EA-49A7-92E7-2F681F8539C0}"/>
              </a:ext>
            </a:extLst>
          </p:cNvPr>
          <p:cNvSpPr txBox="1"/>
          <p:nvPr/>
        </p:nvSpPr>
        <p:spPr>
          <a:xfrm>
            <a:off x="4486949" y="5928344"/>
            <a:ext cx="677540"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i="1"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a:t>
            </a:r>
            <a:endParaRPr lang="en-US" dirty="0"/>
          </a:p>
        </p:txBody>
      </p:sp>
      <p:sp>
        <p:nvSpPr>
          <p:cNvPr id="20" name="TextBox 19">
            <a:extLst>
              <a:ext uri="{FF2B5EF4-FFF2-40B4-BE49-F238E27FC236}">
                <a16:creationId xmlns:a16="http://schemas.microsoft.com/office/drawing/2014/main" id="{05882C44-016A-49E8-BA83-940BEB05310B}"/>
              </a:ext>
            </a:extLst>
          </p:cNvPr>
          <p:cNvSpPr txBox="1"/>
          <p:nvPr/>
        </p:nvSpPr>
        <p:spPr>
          <a:xfrm>
            <a:off x="2331967" y="5819572"/>
            <a:ext cx="677540"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f </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u="none" strike="noStrike" kern="1200" cap="none" spc="0" normalizeH="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lang="en-US" dirty="0"/>
          </a:p>
        </p:txBody>
      </p:sp>
      <p:cxnSp>
        <p:nvCxnSpPr>
          <p:cNvPr id="21" name="Straight Connector 20">
            <a:extLst>
              <a:ext uri="{FF2B5EF4-FFF2-40B4-BE49-F238E27FC236}">
                <a16:creationId xmlns:a16="http://schemas.microsoft.com/office/drawing/2014/main" id="{33D15DAB-8567-4316-A479-5E2325C0FE10}"/>
              </a:ext>
            </a:extLst>
          </p:cNvPr>
          <p:cNvCxnSpPr>
            <a:cxnSpLocks/>
          </p:cNvCxnSpPr>
          <p:nvPr/>
        </p:nvCxnSpPr>
        <p:spPr>
          <a:xfrm>
            <a:off x="4126772" y="5687950"/>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36C05FA-463A-41E5-9D47-97A5E8085A58}"/>
              </a:ext>
            </a:extLst>
          </p:cNvPr>
          <p:cNvSpPr txBox="1"/>
          <p:nvPr/>
        </p:nvSpPr>
        <p:spPr>
          <a:xfrm>
            <a:off x="3968229" y="5929742"/>
            <a:ext cx="677540"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i="1"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+2</a:t>
            </a:r>
            <a:endParaRPr lang="en-US" dirty="0"/>
          </a:p>
        </p:txBody>
      </p:sp>
      <p:pic>
        <p:nvPicPr>
          <p:cNvPr id="23" name="Audio 22">
            <a:hlinkClick r:id="" action="ppaction://media"/>
            <a:extLst>
              <a:ext uri="{FF2B5EF4-FFF2-40B4-BE49-F238E27FC236}">
                <a16:creationId xmlns:a16="http://schemas.microsoft.com/office/drawing/2014/main" id="{B9AD1CE0-1BE8-4B0D-AF3A-F22BE614CD3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182956629"/>
      </p:ext>
    </p:extLst>
  </p:cSld>
  <p:clrMapOvr>
    <a:masterClrMapping/>
  </p:clrMapOvr>
  <mc:AlternateContent xmlns:mc="http://schemas.openxmlformats.org/markup-compatibility/2006" xmlns:p14="http://schemas.microsoft.com/office/powerpoint/2010/main">
    <mc:Choice Requires="p14">
      <p:transition spd="slow" p14:dur="2000" advTm="56708"/>
    </mc:Choice>
    <mc:Fallback xmlns="">
      <p:transition spd="slow" advTm="56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3"/>
                </p:tgtEl>
              </p:cMediaNode>
            </p:audio>
          </p:childTnLst>
        </p:cTn>
      </p:par>
    </p:tnLst>
    <p:bldLst>
      <p:bldP spid="12" grpId="0" animBg="1"/>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Solutions to equations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Question: How much better?</a:t>
            </a:r>
          </a:p>
          <a:p>
            <a:pPr lvl="1"/>
            <a:r>
              <a:rPr lang="en-US" dirty="0"/>
              <a:t>If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i="1" dirty="0"/>
              <a:t> </a:t>
            </a:r>
            <a:r>
              <a:rPr lang="en-US" dirty="0"/>
              <a:t>is an approximation of a root </a:t>
            </a:r>
            <a:r>
              <a:rPr lang="en-US" i="1" dirty="0">
                <a:latin typeface="Times New Roman" panose="02020603050405020304" pitchFamily="18" charset="0"/>
              </a:rPr>
              <a:t>r</a:t>
            </a:r>
            <a:r>
              <a:rPr lang="en-US" dirty="0"/>
              <a:t>, the error is </a:t>
            </a:r>
            <a:r>
              <a:rPr lang="en-US" i="1" dirty="0">
                <a:latin typeface="Times New Roman" panose="02020603050405020304" pitchFamily="18" charset="0"/>
              </a:rPr>
              <a:t>r</a:t>
            </a:r>
            <a:r>
              <a:rPr lang="en-US" dirty="0">
                <a:latin typeface="Times New Roman" panose="02020603050405020304" pitchFamily="18" charset="0"/>
              </a:rPr>
              <a:t> – </a:t>
            </a:r>
            <a:r>
              <a:rPr lang="en-US" i="1" dirty="0" err="1">
                <a:latin typeface="Times New Roman" panose="02020603050405020304" pitchFamily="18" charset="0"/>
              </a:rPr>
              <a:t>x</a:t>
            </a:r>
            <a:r>
              <a:rPr lang="en-US" i="1" baseline="-25000" dirty="0" err="1">
                <a:latin typeface="Times New Roman" panose="02020603050405020304" pitchFamily="18" charset="0"/>
              </a:rPr>
              <a:t>k</a:t>
            </a: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Newton's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8" name="Object 7">
            <a:extLst>
              <a:ext uri="{FF2B5EF4-FFF2-40B4-BE49-F238E27FC236}">
                <a16:creationId xmlns:a16="http://schemas.microsoft.com/office/drawing/2014/main" id="{C0BD4B63-F4D0-41F4-A88D-505F82AE3425}"/>
              </a:ext>
            </a:extLst>
          </p:cNvPr>
          <p:cNvGraphicFramePr>
            <a:graphicFrameLocks noChangeAspect="1"/>
          </p:cNvGraphicFramePr>
          <p:nvPr>
            <p:extLst>
              <p:ext uri="{D42A27DB-BD31-4B8C-83A1-F6EECF244321}">
                <p14:modId xmlns:p14="http://schemas.microsoft.com/office/powerpoint/2010/main" val="2014437774"/>
              </p:ext>
            </p:extLst>
          </p:nvPr>
        </p:nvGraphicFramePr>
        <p:xfrm>
          <a:off x="1306513" y="2419350"/>
          <a:ext cx="6310312" cy="765175"/>
        </p:xfrm>
        <a:graphic>
          <a:graphicData uri="http://schemas.openxmlformats.org/presentationml/2006/ole">
            <mc:AlternateContent xmlns:mc="http://schemas.openxmlformats.org/markup-compatibility/2006">
              <mc:Choice xmlns:v="urn:schemas-microsoft-com:vml" Requires="v">
                <p:oleObj spid="_x0000_s4106" name="Equation" r:id="rId6" imgW="3238200" imgH="393480" progId="Equation.DSMT4">
                  <p:embed/>
                </p:oleObj>
              </mc:Choice>
              <mc:Fallback>
                <p:oleObj name="Equation" r:id="rId6" imgW="3238200" imgH="393480" progId="Equation.DSMT4">
                  <p:embed/>
                  <p:pic>
                    <p:nvPicPr>
                      <p:cNvPr id="7" name="Object 6">
                        <a:extLst>
                          <a:ext uri="{FF2B5EF4-FFF2-40B4-BE49-F238E27FC236}">
                            <a16:creationId xmlns:a16="http://schemas.microsoft.com/office/drawing/2014/main" id="{E3E7C800-2370-458C-A59B-532ACDDF2251}"/>
                          </a:ext>
                        </a:extLst>
                      </p:cNvPr>
                      <p:cNvPicPr/>
                      <p:nvPr/>
                    </p:nvPicPr>
                    <p:blipFill>
                      <a:blip r:embed="rId7"/>
                      <a:stretch>
                        <a:fillRect/>
                      </a:stretch>
                    </p:blipFill>
                    <p:spPr>
                      <a:xfrm>
                        <a:off x="1306513" y="2419350"/>
                        <a:ext cx="6310312" cy="76517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A8504569-2AB8-4C9A-8D01-73A963AD876D}"/>
              </a:ext>
            </a:extLst>
          </p:cNvPr>
          <p:cNvGraphicFramePr>
            <a:graphicFrameLocks noChangeAspect="1"/>
          </p:cNvGraphicFramePr>
          <p:nvPr>
            <p:extLst>
              <p:ext uri="{D42A27DB-BD31-4B8C-83A1-F6EECF244321}">
                <p14:modId xmlns:p14="http://schemas.microsoft.com/office/powerpoint/2010/main" val="2514724971"/>
              </p:ext>
            </p:extLst>
          </p:nvPr>
        </p:nvGraphicFramePr>
        <p:xfrm>
          <a:off x="1778000" y="3052763"/>
          <a:ext cx="5840413" cy="765175"/>
        </p:xfrm>
        <a:graphic>
          <a:graphicData uri="http://schemas.openxmlformats.org/presentationml/2006/ole">
            <mc:AlternateContent xmlns:mc="http://schemas.openxmlformats.org/markup-compatibility/2006">
              <mc:Choice xmlns:v="urn:schemas-microsoft-com:vml" Requires="v">
                <p:oleObj spid="_x0000_s4107" name="Equation" r:id="rId8" imgW="2997000" imgH="393480" progId="Equation.DSMT4">
                  <p:embed/>
                </p:oleObj>
              </mc:Choice>
              <mc:Fallback>
                <p:oleObj name="Equation" r:id="rId8" imgW="2997000" imgH="393480" progId="Equation.DSMT4">
                  <p:embed/>
                  <p:pic>
                    <p:nvPicPr>
                      <p:cNvPr id="8" name="Object 7">
                        <a:extLst>
                          <a:ext uri="{FF2B5EF4-FFF2-40B4-BE49-F238E27FC236}">
                            <a16:creationId xmlns:a16="http://schemas.microsoft.com/office/drawing/2014/main" id="{C0BD4B63-F4D0-41F4-A88D-505F82AE3425}"/>
                          </a:ext>
                        </a:extLst>
                      </p:cNvPr>
                      <p:cNvPicPr/>
                      <p:nvPr/>
                    </p:nvPicPr>
                    <p:blipFill>
                      <a:blip r:embed="rId9"/>
                      <a:stretch>
                        <a:fillRect/>
                      </a:stretch>
                    </p:blipFill>
                    <p:spPr>
                      <a:xfrm>
                        <a:off x="1778000" y="3052763"/>
                        <a:ext cx="5840413" cy="76517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0889052D-150F-4ECA-8077-D73BF1687B1D}"/>
              </a:ext>
            </a:extLst>
          </p:cNvPr>
          <p:cNvGraphicFramePr>
            <a:graphicFrameLocks noChangeAspect="1"/>
          </p:cNvGraphicFramePr>
          <p:nvPr>
            <p:extLst>
              <p:ext uri="{D42A27DB-BD31-4B8C-83A1-F6EECF244321}">
                <p14:modId xmlns:p14="http://schemas.microsoft.com/office/powerpoint/2010/main" val="3706251819"/>
              </p:ext>
            </p:extLst>
          </p:nvPr>
        </p:nvGraphicFramePr>
        <p:xfrm>
          <a:off x="1741488" y="3684588"/>
          <a:ext cx="4997450" cy="987425"/>
        </p:xfrm>
        <a:graphic>
          <a:graphicData uri="http://schemas.openxmlformats.org/presentationml/2006/ole">
            <mc:AlternateContent xmlns:mc="http://schemas.openxmlformats.org/markup-compatibility/2006">
              <mc:Choice xmlns:v="urn:schemas-microsoft-com:vml" Requires="v">
                <p:oleObj spid="_x0000_s4108" name="Equation" r:id="rId10" imgW="2565360" imgH="507960" progId="Equation.DSMT4">
                  <p:embed/>
                </p:oleObj>
              </mc:Choice>
              <mc:Fallback>
                <p:oleObj name="Equation" r:id="rId10" imgW="2565360" imgH="507960" progId="Equation.DSMT4">
                  <p:embed/>
                  <p:pic>
                    <p:nvPicPr>
                      <p:cNvPr id="9" name="Object 8">
                        <a:extLst>
                          <a:ext uri="{FF2B5EF4-FFF2-40B4-BE49-F238E27FC236}">
                            <a16:creationId xmlns:a16="http://schemas.microsoft.com/office/drawing/2014/main" id="{A8504569-2AB8-4C9A-8D01-73A963AD876D}"/>
                          </a:ext>
                        </a:extLst>
                      </p:cNvPr>
                      <p:cNvPicPr/>
                      <p:nvPr/>
                    </p:nvPicPr>
                    <p:blipFill>
                      <a:blip r:embed="rId11"/>
                      <a:stretch>
                        <a:fillRect/>
                      </a:stretch>
                    </p:blipFill>
                    <p:spPr>
                      <a:xfrm>
                        <a:off x="1741488" y="3684588"/>
                        <a:ext cx="4997450" cy="98742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7E1449CE-6431-4C53-8BB8-480A7EE901AC}"/>
              </a:ext>
            </a:extLst>
          </p:cNvPr>
          <p:cNvGraphicFramePr>
            <a:graphicFrameLocks noChangeAspect="1"/>
          </p:cNvGraphicFramePr>
          <p:nvPr>
            <p:extLst>
              <p:ext uri="{D42A27DB-BD31-4B8C-83A1-F6EECF244321}">
                <p14:modId xmlns:p14="http://schemas.microsoft.com/office/powerpoint/2010/main" val="3134585330"/>
              </p:ext>
            </p:extLst>
          </p:nvPr>
        </p:nvGraphicFramePr>
        <p:xfrm>
          <a:off x="1741488" y="4738688"/>
          <a:ext cx="5294312" cy="1038225"/>
        </p:xfrm>
        <a:graphic>
          <a:graphicData uri="http://schemas.openxmlformats.org/presentationml/2006/ole">
            <mc:AlternateContent xmlns:mc="http://schemas.openxmlformats.org/markup-compatibility/2006">
              <mc:Choice xmlns:v="urn:schemas-microsoft-com:vml" Requires="v">
                <p:oleObj spid="_x0000_s4109" name="Equation" r:id="rId12" imgW="2717640" imgH="533160" progId="Equation.DSMT4">
                  <p:embed/>
                </p:oleObj>
              </mc:Choice>
              <mc:Fallback>
                <p:oleObj name="Equation" r:id="rId12" imgW="2717640" imgH="533160" progId="Equation.DSMT4">
                  <p:embed/>
                  <p:pic>
                    <p:nvPicPr>
                      <p:cNvPr id="10" name="Object 9">
                        <a:extLst>
                          <a:ext uri="{FF2B5EF4-FFF2-40B4-BE49-F238E27FC236}">
                            <a16:creationId xmlns:a16="http://schemas.microsoft.com/office/drawing/2014/main" id="{0889052D-150F-4ECA-8077-D73BF1687B1D}"/>
                          </a:ext>
                        </a:extLst>
                      </p:cNvPr>
                      <p:cNvPicPr/>
                      <p:nvPr/>
                    </p:nvPicPr>
                    <p:blipFill>
                      <a:blip r:embed="rId13"/>
                      <a:stretch>
                        <a:fillRect/>
                      </a:stretch>
                    </p:blipFill>
                    <p:spPr>
                      <a:xfrm>
                        <a:off x="1741488" y="4738688"/>
                        <a:ext cx="5294312" cy="1038225"/>
                      </a:xfrm>
                      <a:prstGeom prst="rect">
                        <a:avLst/>
                      </a:prstGeom>
                    </p:spPr>
                  </p:pic>
                </p:oleObj>
              </mc:Fallback>
            </mc:AlternateContent>
          </a:graphicData>
        </a:graphic>
      </p:graphicFrame>
      <p:pic>
        <p:nvPicPr>
          <p:cNvPr id="13" name="Audio 12">
            <a:hlinkClick r:id="" action="ppaction://media"/>
            <a:extLst>
              <a:ext uri="{FF2B5EF4-FFF2-40B4-BE49-F238E27FC236}">
                <a16:creationId xmlns:a16="http://schemas.microsoft.com/office/drawing/2014/main" id="{69A32D53-738C-4541-B65F-73AC281FEF3F}"/>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270536965"/>
      </p:ext>
    </p:extLst>
  </p:cSld>
  <p:clrMapOvr>
    <a:masterClrMapping/>
  </p:clrMapOvr>
  <mc:AlternateContent xmlns:mc="http://schemas.openxmlformats.org/markup-compatibility/2006" xmlns:p14="http://schemas.microsoft.com/office/powerpoint/2010/main">
    <mc:Choice Requires="p14">
      <p:transition spd="slow" p14:dur="2000" advTm="118493"/>
    </mc:Choice>
    <mc:Fallback xmlns="">
      <p:transition spd="slow" advTm="118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Solutions to equations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Thus,</a:t>
            </a:r>
          </a:p>
          <a:p>
            <a:endParaRPr lang="en-US" dirty="0"/>
          </a:p>
          <a:p>
            <a:endParaRPr lang="en-US" dirty="0"/>
          </a:p>
          <a:p>
            <a:endParaRPr lang="en-US" dirty="0"/>
          </a:p>
          <a:p>
            <a:endParaRPr lang="en-US" dirty="0"/>
          </a:p>
          <a:p>
            <a:endParaRPr lang="en-US" dirty="0"/>
          </a:p>
          <a:p>
            <a:r>
              <a:rPr lang="en-US" dirty="0"/>
              <a:t>Therefore, assuming the first- and second-derivatives are sufficiently smooth and the first derivative is not zero,</a:t>
            </a:r>
          </a:p>
          <a:p>
            <a:pPr marL="0" indent="0">
              <a:buNone/>
            </a:pPr>
            <a:r>
              <a:rPr lang="en-US" dirty="0"/>
              <a:t>	the error is approximately a constant</a:t>
            </a:r>
            <a:br>
              <a:rPr lang="en-US" dirty="0"/>
            </a:br>
            <a:r>
              <a:rPr lang="en-US" dirty="0"/>
              <a:t>	times the previous error squared</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Newton's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7</a:t>
            </a:fld>
            <a:endParaRPr lang="en-CA"/>
          </a:p>
        </p:txBody>
      </p:sp>
      <p:graphicFrame>
        <p:nvGraphicFramePr>
          <p:cNvPr id="11" name="Object 10">
            <a:extLst>
              <a:ext uri="{FF2B5EF4-FFF2-40B4-BE49-F238E27FC236}">
                <a16:creationId xmlns:a16="http://schemas.microsoft.com/office/drawing/2014/main" id="{7E1449CE-6431-4C53-8BB8-480A7EE901AC}"/>
              </a:ext>
            </a:extLst>
          </p:cNvPr>
          <p:cNvGraphicFramePr>
            <a:graphicFrameLocks noChangeAspect="1"/>
          </p:cNvGraphicFramePr>
          <p:nvPr>
            <p:extLst>
              <p:ext uri="{D42A27DB-BD31-4B8C-83A1-F6EECF244321}">
                <p14:modId xmlns:p14="http://schemas.microsoft.com/office/powerpoint/2010/main" val="1032422262"/>
              </p:ext>
            </p:extLst>
          </p:nvPr>
        </p:nvGraphicFramePr>
        <p:xfrm>
          <a:off x="1908175" y="1970088"/>
          <a:ext cx="5070475" cy="1036637"/>
        </p:xfrm>
        <a:graphic>
          <a:graphicData uri="http://schemas.openxmlformats.org/presentationml/2006/ole">
            <mc:AlternateContent xmlns:mc="http://schemas.openxmlformats.org/markup-compatibility/2006">
              <mc:Choice xmlns:v="urn:schemas-microsoft-com:vml" Requires="v">
                <p:oleObj spid="_x0000_s5126" name="Equation" r:id="rId6" imgW="2603160" imgH="533160" progId="Equation.DSMT4">
                  <p:embed/>
                </p:oleObj>
              </mc:Choice>
              <mc:Fallback>
                <p:oleObj name="Equation" r:id="rId6" imgW="2603160" imgH="533160" progId="Equation.DSMT4">
                  <p:embed/>
                  <p:pic>
                    <p:nvPicPr>
                      <p:cNvPr id="11" name="Object 10">
                        <a:extLst>
                          <a:ext uri="{FF2B5EF4-FFF2-40B4-BE49-F238E27FC236}">
                            <a16:creationId xmlns:a16="http://schemas.microsoft.com/office/drawing/2014/main" id="{7E1449CE-6431-4C53-8BB8-480A7EE901AC}"/>
                          </a:ext>
                        </a:extLst>
                      </p:cNvPr>
                      <p:cNvPicPr/>
                      <p:nvPr/>
                    </p:nvPicPr>
                    <p:blipFill>
                      <a:blip r:embed="rId7"/>
                      <a:stretch>
                        <a:fillRect/>
                      </a:stretch>
                    </p:blipFill>
                    <p:spPr>
                      <a:xfrm>
                        <a:off x="1908175" y="1970088"/>
                        <a:ext cx="5070475" cy="1036637"/>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F6F5B91A-39EC-48F4-B6C4-945D717F63A6}"/>
              </a:ext>
            </a:extLst>
          </p:cNvPr>
          <p:cNvGraphicFramePr>
            <a:graphicFrameLocks noChangeAspect="1"/>
          </p:cNvGraphicFramePr>
          <p:nvPr>
            <p:extLst>
              <p:ext uri="{D42A27DB-BD31-4B8C-83A1-F6EECF244321}">
                <p14:modId xmlns:p14="http://schemas.microsoft.com/office/powerpoint/2010/main" val="3574970818"/>
              </p:ext>
            </p:extLst>
          </p:nvPr>
        </p:nvGraphicFramePr>
        <p:xfrm>
          <a:off x="2598738" y="3162300"/>
          <a:ext cx="3687762" cy="987425"/>
        </p:xfrm>
        <a:graphic>
          <a:graphicData uri="http://schemas.openxmlformats.org/presentationml/2006/ole">
            <mc:AlternateContent xmlns:mc="http://schemas.openxmlformats.org/markup-compatibility/2006">
              <mc:Choice xmlns:v="urn:schemas-microsoft-com:vml" Requires="v">
                <p:oleObj spid="_x0000_s5127" name="Equation" r:id="rId8" imgW="1892160" imgH="507960" progId="Equation.DSMT4">
                  <p:embed/>
                </p:oleObj>
              </mc:Choice>
              <mc:Fallback>
                <p:oleObj name="Equation" r:id="rId8" imgW="1892160" imgH="507960" progId="Equation.DSMT4">
                  <p:embed/>
                  <p:pic>
                    <p:nvPicPr>
                      <p:cNvPr id="11" name="Object 10">
                        <a:extLst>
                          <a:ext uri="{FF2B5EF4-FFF2-40B4-BE49-F238E27FC236}">
                            <a16:creationId xmlns:a16="http://schemas.microsoft.com/office/drawing/2014/main" id="{7E1449CE-6431-4C53-8BB8-480A7EE901AC}"/>
                          </a:ext>
                        </a:extLst>
                      </p:cNvPr>
                      <p:cNvPicPr/>
                      <p:nvPr/>
                    </p:nvPicPr>
                    <p:blipFill>
                      <a:blip r:embed="rId9"/>
                      <a:stretch>
                        <a:fillRect/>
                      </a:stretch>
                    </p:blipFill>
                    <p:spPr>
                      <a:xfrm>
                        <a:off x="2598738" y="3162300"/>
                        <a:ext cx="3687762" cy="987425"/>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211FF00F-DB62-47C9-991C-5BE6A30BAB7C}"/>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706852643"/>
      </p:ext>
    </p:extLst>
  </p:cSld>
  <p:clrMapOvr>
    <a:masterClrMapping/>
  </p:clrMapOvr>
  <mc:AlternateContent xmlns:mc="http://schemas.openxmlformats.org/markup-compatibility/2006" xmlns:p14="http://schemas.microsoft.com/office/powerpoint/2010/main">
    <mc:Choice Requires="p14">
      <p:transition spd="slow" p14:dur="2000" advTm="115822"/>
    </mc:Choice>
    <mc:Fallback xmlns="">
      <p:transition spd="slow" advTm="115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Description of the error</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We will describe Newton’s method as </a:t>
            </a:r>
            <a:r>
              <a:rPr lang="en-US" dirty="0">
                <a:latin typeface="Times New Roman" panose="02020603050405020304" pitchFamily="18" charset="0"/>
              </a:rPr>
              <a:t>O(</a:t>
            </a:r>
            <a:r>
              <a:rPr lang="en-US" i="1" dirty="0">
                <a:latin typeface="Times New Roman" panose="02020603050405020304" pitchFamily="18" charset="0"/>
              </a:rPr>
              <a:t>h</a:t>
            </a:r>
            <a:r>
              <a:rPr lang="en-US" baseline="30000" dirty="0">
                <a:latin typeface="Times New Roman" panose="02020603050405020304" pitchFamily="18" charset="0"/>
              </a:rPr>
              <a:t>2</a:t>
            </a:r>
            <a:r>
              <a:rPr lang="en-US" dirty="0">
                <a:latin typeface="Times New Roman" panose="02020603050405020304" pitchFamily="18" charset="0"/>
              </a:rPr>
              <a:t>)</a:t>
            </a:r>
          </a:p>
          <a:p>
            <a:pPr lvl="1"/>
            <a:r>
              <a:rPr lang="en-US" dirty="0"/>
              <a:t>If </a:t>
            </a:r>
            <a:r>
              <a:rPr lang="en-US" i="1" dirty="0">
                <a:latin typeface="Times New Roman" panose="02020603050405020304" pitchFamily="18" charset="0"/>
              </a:rPr>
              <a:t>h</a:t>
            </a:r>
            <a:r>
              <a:rPr lang="en-US" dirty="0"/>
              <a:t> was the error at one step,</a:t>
            </a:r>
            <a:br>
              <a:rPr lang="en-US" dirty="0"/>
            </a:br>
            <a:r>
              <a:rPr lang="en-US" dirty="0"/>
              <a:t>		the error at the next step is a constant times </a:t>
            </a:r>
            <a:r>
              <a:rPr lang="en-US" i="1" dirty="0">
                <a:latin typeface="Times New Roman" panose="02020603050405020304" pitchFamily="18" charset="0"/>
              </a:rPr>
              <a:t>h</a:t>
            </a:r>
            <a:r>
              <a:rPr lang="en-US" baseline="30000" dirty="0">
                <a:latin typeface="Times New Roman" panose="02020603050405020304" pitchFamily="18" charset="0"/>
              </a:rPr>
              <a:t>2</a:t>
            </a:r>
            <a:endParaRPr lang="en-US" dirty="0"/>
          </a:p>
          <a:p>
            <a:endParaRPr lang="en-US" dirty="0"/>
          </a:p>
          <a:p>
            <a:r>
              <a:rPr lang="en-US" dirty="0"/>
              <a:t>Will Newton’s method always converge?</a:t>
            </a:r>
          </a:p>
          <a:p>
            <a:pPr lvl="1"/>
            <a:r>
              <a:rPr lang="en-US" dirty="0"/>
              <a:t>If there is no root, it certainly will not converge:  </a:t>
            </a:r>
            <a:r>
              <a:rPr lang="en-US" i="1" dirty="0">
                <a:latin typeface="Times New Roman" panose="02020603050405020304" pitchFamily="18" charset="0"/>
              </a:rPr>
              <a:t>x</a:t>
            </a:r>
            <a:r>
              <a:rPr lang="en-US" baseline="30000" dirty="0">
                <a:latin typeface="Times New Roman" panose="02020603050405020304" pitchFamily="18" charset="0"/>
              </a:rPr>
              <a:t>2</a:t>
            </a:r>
            <a:r>
              <a:rPr lang="en-US" dirty="0">
                <a:latin typeface="Times New Roman" panose="02020603050405020304" pitchFamily="18" charset="0"/>
              </a:rPr>
              <a:t> + 1</a:t>
            </a:r>
            <a:endParaRPr lang="en-US" dirty="0"/>
          </a:p>
          <a:p>
            <a:pPr lvl="1"/>
            <a:r>
              <a:rPr lang="en-US" dirty="0"/>
              <a:t>If the derivative at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i="1" dirty="0">
                <a:latin typeface="Times New Roman" panose="02020603050405020304" pitchFamily="18" charset="0"/>
              </a:rPr>
              <a:t> </a:t>
            </a:r>
            <a:r>
              <a:rPr lang="en-US" dirty="0"/>
              <a:t>is close to zero,</a:t>
            </a:r>
            <a:br>
              <a:rPr lang="en-US" dirty="0"/>
            </a:br>
            <a:r>
              <a:rPr lang="en-US" dirty="0"/>
              <a:t>	  the next approximation may be far away…even infinity</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Newton's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8</a:t>
            </a:fld>
            <a:endParaRPr lang="en-CA"/>
          </a:p>
        </p:txBody>
      </p:sp>
      <p:cxnSp>
        <p:nvCxnSpPr>
          <p:cNvPr id="9" name="Straight Connector 8">
            <a:extLst>
              <a:ext uri="{FF2B5EF4-FFF2-40B4-BE49-F238E27FC236}">
                <a16:creationId xmlns:a16="http://schemas.microsoft.com/office/drawing/2014/main" id="{1F55AFF2-C7B9-453C-9D99-3E42DDB63A49}"/>
              </a:ext>
            </a:extLst>
          </p:cNvPr>
          <p:cNvCxnSpPr>
            <a:cxnSpLocks/>
          </p:cNvCxnSpPr>
          <p:nvPr/>
        </p:nvCxnSpPr>
        <p:spPr>
          <a:xfrm rot="16200000">
            <a:off x="4584700" y="4707838"/>
            <a:ext cx="0" cy="321389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Freeform: Shape 9">
            <a:extLst>
              <a:ext uri="{FF2B5EF4-FFF2-40B4-BE49-F238E27FC236}">
                <a16:creationId xmlns:a16="http://schemas.microsoft.com/office/drawing/2014/main" id="{56D0E403-0115-4478-AA12-947017221FE7}"/>
              </a:ext>
            </a:extLst>
          </p:cNvPr>
          <p:cNvSpPr/>
          <p:nvPr/>
        </p:nvSpPr>
        <p:spPr>
          <a:xfrm>
            <a:off x="2755600" y="5150986"/>
            <a:ext cx="3436047" cy="1429314"/>
          </a:xfrm>
          <a:custGeom>
            <a:avLst/>
            <a:gdLst>
              <a:gd name="connsiteX0" fmla="*/ 0 w 3382021"/>
              <a:gd name="connsiteY0" fmla="*/ 488576 h 488576"/>
              <a:gd name="connsiteX1" fmla="*/ 804672 w 3382021"/>
              <a:gd name="connsiteY1" fmla="*/ 86240 h 488576"/>
              <a:gd name="connsiteX2" fmla="*/ 2057400 w 3382021"/>
              <a:gd name="connsiteY2" fmla="*/ 351416 h 488576"/>
              <a:gd name="connsiteX3" fmla="*/ 3209544 w 3382021"/>
              <a:gd name="connsiteY3" fmla="*/ 40520 h 488576"/>
              <a:gd name="connsiteX4" fmla="*/ 3355848 w 3382021"/>
              <a:gd name="connsiteY4" fmla="*/ 13088 h 488576"/>
              <a:gd name="connsiteX0" fmla="*/ 0 w 3382021"/>
              <a:gd name="connsiteY0" fmla="*/ 488576 h 844328"/>
              <a:gd name="connsiteX1" fmla="*/ 1282844 w 3382021"/>
              <a:gd name="connsiteY1" fmla="*/ 843655 h 844328"/>
              <a:gd name="connsiteX2" fmla="*/ 2057400 w 3382021"/>
              <a:gd name="connsiteY2" fmla="*/ 351416 h 844328"/>
              <a:gd name="connsiteX3" fmla="*/ 3209544 w 3382021"/>
              <a:gd name="connsiteY3" fmla="*/ 40520 h 844328"/>
              <a:gd name="connsiteX4" fmla="*/ 3355848 w 3382021"/>
              <a:gd name="connsiteY4" fmla="*/ 13088 h 844328"/>
              <a:gd name="connsiteX0" fmla="*/ 0 w 3382021"/>
              <a:gd name="connsiteY0" fmla="*/ 488576 h 843687"/>
              <a:gd name="connsiteX1" fmla="*/ 1282844 w 3382021"/>
              <a:gd name="connsiteY1" fmla="*/ 843655 h 843687"/>
              <a:gd name="connsiteX2" fmla="*/ 2627851 w 3382021"/>
              <a:gd name="connsiteY2" fmla="*/ 459027 h 843687"/>
              <a:gd name="connsiteX3" fmla="*/ 3209544 w 3382021"/>
              <a:gd name="connsiteY3" fmla="*/ 40520 h 843687"/>
              <a:gd name="connsiteX4" fmla="*/ 3355848 w 3382021"/>
              <a:gd name="connsiteY4" fmla="*/ 13088 h 843687"/>
              <a:gd name="connsiteX0" fmla="*/ 0 w 3209544"/>
              <a:gd name="connsiteY0" fmla="*/ 448056 h 803167"/>
              <a:gd name="connsiteX1" fmla="*/ 1282844 w 3209544"/>
              <a:gd name="connsiteY1" fmla="*/ 803135 h 803167"/>
              <a:gd name="connsiteX2" fmla="*/ 2627851 w 3209544"/>
              <a:gd name="connsiteY2" fmla="*/ 418507 h 803167"/>
              <a:gd name="connsiteX3" fmla="*/ 3209544 w 3209544"/>
              <a:gd name="connsiteY3" fmla="*/ 0 h 803167"/>
              <a:gd name="connsiteX0" fmla="*/ 0 w 3209544"/>
              <a:gd name="connsiteY0" fmla="*/ 448056 h 803167"/>
              <a:gd name="connsiteX1" fmla="*/ 1282844 w 3209544"/>
              <a:gd name="connsiteY1" fmla="*/ 803135 h 803167"/>
              <a:gd name="connsiteX2" fmla="*/ 2627851 w 3209544"/>
              <a:gd name="connsiteY2" fmla="*/ 418507 h 803167"/>
              <a:gd name="connsiteX3" fmla="*/ 3209544 w 3209544"/>
              <a:gd name="connsiteY3" fmla="*/ 0 h 803167"/>
              <a:gd name="connsiteX0" fmla="*/ 0 w 3209544"/>
              <a:gd name="connsiteY0" fmla="*/ 448056 h 803246"/>
              <a:gd name="connsiteX1" fmla="*/ 1282844 w 3209544"/>
              <a:gd name="connsiteY1" fmla="*/ 803135 h 803246"/>
              <a:gd name="connsiteX2" fmla="*/ 2627851 w 3209544"/>
              <a:gd name="connsiteY2" fmla="*/ 480590 h 803246"/>
              <a:gd name="connsiteX3" fmla="*/ 3209544 w 3209544"/>
              <a:gd name="connsiteY3" fmla="*/ 0 h 803246"/>
              <a:gd name="connsiteX0" fmla="*/ 0 w 3209544"/>
              <a:gd name="connsiteY0" fmla="*/ 448056 h 809417"/>
              <a:gd name="connsiteX1" fmla="*/ 1282844 w 3209544"/>
              <a:gd name="connsiteY1" fmla="*/ 803135 h 809417"/>
              <a:gd name="connsiteX2" fmla="*/ 3209544 w 3209544"/>
              <a:gd name="connsiteY2" fmla="*/ 0 h 809417"/>
              <a:gd name="connsiteX0" fmla="*/ 0 w 3066931"/>
              <a:gd name="connsiteY0" fmla="*/ 903333 h 903333"/>
              <a:gd name="connsiteX1" fmla="*/ 1140231 w 3066931"/>
              <a:gd name="connsiteY1" fmla="*/ 803135 h 903333"/>
              <a:gd name="connsiteX2" fmla="*/ 3066931 w 3066931"/>
              <a:gd name="connsiteY2" fmla="*/ 0 h 903333"/>
              <a:gd name="connsiteX0" fmla="*/ 0 w 3066931"/>
              <a:gd name="connsiteY0" fmla="*/ 903333 h 917096"/>
              <a:gd name="connsiteX1" fmla="*/ 1140231 w 3066931"/>
              <a:gd name="connsiteY1" fmla="*/ 803135 h 917096"/>
              <a:gd name="connsiteX2" fmla="*/ 3066931 w 3066931"/>
              <a:gd name="connsiteY2" fmla="*/ 0 h 917096"/>
              <a:gd name="connsiteX0" fmla="*/ 0 w 3066931"/>
              <a:gd name="connsiteY0" fmla="*/ 903333 h 905459"/>
              <a:gd name="connsiteX1" fmla="*/ 1643571 w 3066931"/>
              <a:gd name="connsiteY1" fmla="*/ 720358 h 905459"/>
              <a:gd name="connsiteX2" fmla="*/ 3066931 w 3066931"/>
              <a:gd name="connsiteY2" fmla="*/ 0 h 905459"/>
              <a:gd name="connsiteX0" fmla="*/ 0 w 2999819"/>
              <a:gd name="connsiteY0" fmla="*/ 903333 h 905459"/>
              <a:gd name="connsiteX1" fmla="*/ 1643571 w 2999819"/>
              <a:gd name="connsiteY1" fmla="*/ 720358 h 905459"/>
              <a:gd name="connsiteX2" fmla="*/ 2999819 w 2999819"/>
              <a:gd name="connsiteY2" fmla="*/ 0 h 905459"/>
              <a:gd name="connsiteX0" fmla="*/ 0 w 2999819"/>
              <a:gd name="connsiteY0" fmla="*/ 903333 h 905459"/>
              <a:gd name="connsiteX1" fmla="*/ 1643571 w 2999819"/>
              <a:gd name="connsiteY1" fmla="*/ 720358 h 905459"/>
              <a:gd name="connsiteX2" fmla="*/ 2999819 w 2999819"/>
              <a:gd name="connsiteY2" fmla="*/ 0 h 905459"/>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3436047"/>
              <a:gd name="connsiteY0" fmla="*/ 572223 h 572223"/>
              <a:gd name="connsiteX1" fmla="*/ 3436047 w 3436047"/>
              <a:gd name="connsiteY1" fmla="*/ 0 h 572223"/>
              <a:gd name="connsiteX0" fmla="*/ 0 w 3436047"/>
              <a:gd name="connsiteY0" fmla="*/ 592637 h 592637"/>
              <a:gd name="connsiteX1" fmla="*/ 3436047 w 3436047"/>
              <a:gd name="connsiteY1" fmla="*/ 20414 h 592637"/>
            </a:gdLst>
            <a:ahLst/>
            <a:cxnLst>
              <a:cxn ang="0">
                <a:pos x="connsiteX0" y="connsiteY0"/>
              </a:cxn>
              <a:cxn ang="0">
                <a:pos x="connsiteX1" y="connsiteY1"/>
              </a:cxn>
            </a:cxnLst>
            <a:rect l="l" t="t" r="r" b="b"/>
            <a:pathLst>
              <a:path w="3436047" h="592637">
                <a:moveTo>
                  <a:pt x="0" y="592637"/>
                </a:moveTo>
                <a:cubicBezTo>
                  <a:pt x="1067051" y="481914"/>
                  <a:pt x="1202925" y="-117196"/>
                  <a:pt x="3436047" y="2041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9C9B940B-569C-4DFD-B063-912D07A4266E}"/>
              </a:ext>
            </a:extLst>
          </p:cNvPr>
          <p:cNvSpPr/>
          <p:nvPr/>
        </p:nvSpPr>
        <p:spPr>
          <a:xfrm>
            <a:off x="5749372" y="511632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50BC6D13-4516-405A-AADA-B09BEAC95BE4}"/>
              </a:ext>
            </a:extLst>
          </p:cNvPr>
          <p:cNvCxnSpPr>
            <a:cxnSpLocks/>
          </p:cNvCxnSpPr>
          <p:nvPr/>
        </p:nvCxnSpPr>
        <p:spPr>
          <a:xfrm>
            <a:off x="4236440" y="5074381"/>
            <a:ext cx="3875714" cy="201336"/>
          </a:xfrm>
          <a:prstGeom prst="line">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10EF47D-0085-44E5-82C5-26AA75317131}"/>
              </a:ext>
            </a:extLst>
          </p:cNvPr>
          <p:cNvCxnSpPr>
            <a:cxnSpLocks/>
          </p:cNvCxnSpPr>
          <p:nvPr/>
        </p:nvCxnSpPr>
        <p:spPr>
          <a:xfrm>
            <a:off x="5798867" y="6228789"/>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60762F8-86F3-4FF2-A401-36ACB3B96622}"/>
              </a:ext>
            </a:extLst>
          </p:cNvPr>
          <p:cNvSpPr txBox="1"/>
          <p:nvPr/>
        </p:nvSpPr>
        <p:spPr>
          <a:xfrm>
            <a:off x="5618066" y="6472231"/>
            <a:ext cx="405942" cy="430887"/>
          </a:xfrm>
          <a:prstGeom prst="rect">
            <a:avLst/>
          </a:prstGeom>
          <a:noFill/>
        </p:spPr>
        <p:txBody>
          <a:bodyPr wrap="square">
            <a:spAutoFit/>
          </a:bodyPr>
          <a:lstStyle/>
          <a:p>
            <a:r>
              <a:rPr kumimoji="0" lang="en-US" sz="22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i="1"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endParaRPr lang="en-US" dirty="0"/>
          </a:p>
        </p:txBody>
      </p:sp>
      <p:sp>
        <p:nvSpPr>
          <p:cNvPr id="19" name="TextBox 18">
            <a:extLst>
              <a:ext uri="{FF2B5EF4-FFF2-40B4-BE49-F238E27FC236}">
                <a16:creationId xmlns:a16="http://schemas.microsoft.com/office/drawing/2014/main" id="{2DD0DA69-2058-41A9-B688-479038F4699C}"/>
              </a:ext>
            </a:extLst>
          </p:cNvPr>
          <p:cNvSpPr txBox="1"/>
          <p:nvPr/>
        </p:nvSpPr>
        <p:spPr>
          <a:xfrm>
            <a:off x="2078060" y="6356350"/>
            <a:ext cx="677540"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f </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u="none" strike="noStrike" kern="1200" cap="none" spc="0" normalizeH="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lang="en-US" dirty="0"/>
          </a:p>
        </p:txBody>
      </p:sp>
      <p:pic>
        <p:nvPicPr>
          <p:cNvPr id="23" name="Audio 22">
            <a:hlinkClick r:id="" action="ppaction://media"/>
            <a:extLst>
              <a:ext uri="{FF2B5EF4-FFF2-40B4-BE49-F238E27FC236}">
                <a16:creationId xmlns:a16="http://schemas.microsoft.com/office/drawing/2014/main" id="{883B50A6-61C3-44B7-9FEF-76E9F9185B4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27862275"/>
      </p:ext>
    </p:extLst>
  </p:cSld>
  <p:clrMapOvr>
    <a:masterClrMapping/>
  </p:clrMapOvr>
  <mc:AlternateContent xmlns:mc="http://schemas.openxmlformats.org/markup-compatibility/2006" xmlns:p14="http://schemas.microsoft.com/office/powerpoint/2010/main">
    <mc:Choice Requires="p14">
      <p:transition spd="slow" p14:dur="2000" advTm="88843"/>
    </mc:Choice>
    <mc:Fallback xmlns="">
      <p:transition spd="slow" advTm="88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23"/>
                </p:tgtEl>
              </p:cMediaNode>
            </p:audio>
          </p:childTnLst>
        </p:cTn>
      </p:par>
    </p:tnLst>
    <p:bldLst>
      <p:bldP spid="10" grpId="0" animBg="1"/>
      <p:bldP spid="13" grpId="0" animBg="1"/>
      <p:bldP spid="17"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Find the first root of </a:t>
            </a:r>
            <a:r>
              <a:rPr lang="en-US" dirty="0">
                <a:latin typeface="Times New Roman" panose="02020603050405020304" pitchFamily="18" charset="0"/>
              </a:rPr>
              <a:t>2e</a:t>
            </a:r>
            <a:r>
              <a:rPr lang="en-US" baseline="30000" dirty="0">
                <a:latin typeface="Times New Roman" panose="02020603050405020304" pitchFamily="18" charset="0"/>
              </a:rPr>
              <a:t>–2</a:t>
            </a:r>
            <a:r>
              <a:rPr lang="en-US" i="1" baseline="30000" dirty="0">
                <a:latin typeface="Times New Roman" panose="02020603050405020304" pitchFamily="18" charset="0"/>
              </a:rPr>
              <a:t>x</a:t>
            </a:r>
            <a:r>
              <a:rPr lang="en-US" dirty="0">
                <a:latin typeface="Times New Roman" panose="02020603050405020304" pitchFamily="18" charset="0"/>
              </a:rPr>
              <a:t> – </a:t>
            </a:r>
            <a:r>
              <a:rPr lang="en-US" i="1" dirty="0" smtClean="0">
                <a:latin typeface="Times New Roman" panose="02020603050405020304" pitchFamily="18" charset="0"/>
              </a:rPr>
              <a:t>e</a:t>
            </a:r>
            <a:r>
              <a:rPr lang="en-US" i="1" baseline="30000" dirty="0" smtClean="0">
                <a:latin typeface="Times New Roman" panose="02020603050405020304" pitchFamily="18" charset="0"/>
              </a:rPr>
              <a:t>–x</a:t>
            </a:r>
            <a:r>
              <a:rPr lang="en-US" dirty="0" smtClean="0"/>
              <a:t> starting with </a:t>
            </a:r>
            <a:r>
              <a:rPr lang="en-US" i="1" dirty="0" smtClean="0">
                <a:latin typeface="Times New Roman" panose="02020603050405020304" pitchFamily="18" charset="0"/>
              </a:rPr>
              <a:t>x</a:t>
            </a:r>
            <a:r>
              <a:rPr lang="en-US" baseline="-25000" dirty="0" smtClean="0">
                <a:latin typeface="Times New Roman" panose="02020603050405020304" pitchFamily="18" charset="0"/>
              </a:rPr>
              <a:t>0</a:t>
            </a:r>
            <a:r>
              <a:rPr lang="en-US" dirty="0" smtClean="0">
                <a:latin typeface="Times New Roman" panose="02020603050405020304" pitchFamily="18" charset="0"/>
              </a:rPr>
              <a:t> = 0.0</a:t>
            </a:r>
            <a:endParaRPr lang="en-US" i="1" baseline="30000" dirty="0" smtClean="0">
              <a:latin typeface="Times New Roman" panose="02020603050405020304" pitchFamily="18" charset="0"/>
            </a:endParaRPr>
          </a:p>
          <a:p>
            <a:pPr lvl="1"/>
            <a:r>
              <a:rPr lang="en-US" dirty="0" smtClean="0"/>
              <a:t>The solution is </a:t>
            </a:r>
            <a:r>
              <a:rPr lang="en-US" dirty="0" smtClean="0">
                <a:latin typeface="Times New Roman" panose="02020603050405020304" pitchFamily="18" charset="0"/>
              </a:rPr>
              <a:t>ln(2)</a:t>
            </a:r>
            <a:endParaRPr lang="en-US" baseline="30000" dirty="0" smtClean="0">
              <a:latin typeface="Times New Roman" panose="02020603050405020304" pitchFamily="18" charset="0"/>
            </a:endParaRPr>
          </a:p>
          <a:p>
            <a:pPr marL="0" indent="0">
              <a:buNone/>
            </a:pPr>
            <a:endParaRPr lang="en-US" dirty="0"/>
          </a:p>
          <a:p>
            <a:pPr marL="0" indent="0">
              <a:buNone/>
            </a:pPr>
            <a:endParaRPr lang="en-US" sz="1800" dirty="0"/>
          </a:p>
          <a:p>
            <a:pPr marL="0" indent="0">
              <a:buNone/>
            </a:pPr>
            <a:r>
              <a:rPr lang="en-US" sz="1800" dirty="0"/>
              <a:t>  0      0                                              0.6931</a:t>
            </a:r>
          </a:p>
          <a:p>
            <a:pPr marL="0" indent="0">
              <a:buNone/>
            </a:pPr>
            <a:r>
              <a:rPr lang="en-US" sz="1800" dirty="0"/>
              <a:t>  1      0.333333333333333       0.3598</a:t>
            </a:r>
          </a:p>
          <a:p>
            <a:pPr marL="0" indent="0">
              <a:buNone/>
            </a:pPr>
            <a:r>
              <a:rPr lang="en-US" sz="1800" dirty="0"/>
              <a:t>  2      0.565398476300347       0.1277</a:t>
            </a:r>
          </a:p>
          <a:p>
            <a:pPr marL="0" indent="0">
              <a:buNone/>
            </a:pPr>
            <a:r>
              <a:rPr lang="en-US" sz="1800" dirty="0"/>
              <a:t>  3      0.672481930308809       0.02067</a:t>
            </a:r>
          </a:p>
          <a:p>
            <a:pPr marL="0" indent="0">
              <a:buNone/>
            </a:pPr>
            <a:r>
              <a:rPr lang="en-US" sz="1800" dirty="0"/>
              <a:t>  4      0.692525169443129       0.0006220</a:t>
            </a:r>
          </a:p>
          <a:p>
            <a:pPr marL="0" indent="0">
              <a:buNone/>
            </a:pPr>
            <a:r>
              <a:rPr lang="en-US" sz="1800" dirty="0"/>
              <a:t>  5      0.693146600734152       0.0000005798</a:t>
            </a:r>
          </a:p>
          <a:p>
            <a:pPr marL="0" indent="0">
              <a:buNone/>
            </a:pPr>
            <a:r>
              <a:rPr lang="en-US" sz="1800" dirty="0"/>
              <a:t>  6      0.693147180559441       0.0000000000005045</a:t>
            </a:r>
          </a:p>
          <a:p>
            <a:pPr marL="0" indent="0">
              <a:buNone/>
            </a:pPr>
            <a:r>
              <a:rPr lang="en-US" sz="1800" dirty="0"/>
              <a:t>  7      0.693147180559945       0</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Newton's method</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9</a:t>
            </a:fld>
            <a:endParaRPr lang="en-CA" dirty="0"/>
          </a:p>
        </p:txBody>
      </p:sp>
      <p:graphicFrame>
        <p:nvGraphicFramePr>
          <p:cNvPr id="7" name="Object 6">
            <a:extLst>
              <a:ext uri="{FF2B5EF4-FFF2-40B4-BE49-F238E27FC236}">
                <a16:creationId xmlns:a16="http://schemas.microsoft.com/office/drawing/2014/main" id="{25CDE54D-55B7-4B20-925E-6B1CC04DF9BF}"/>
              </a:ext>
            </a:extLst>
          </p:cNvPr>
          <p:cNvGraphicFramePr>
            <a:graphicFrameLocks noChangeAspect="1"/>
          </p:cNvGraphicFramePr>
          <p:nvPr>
            <p:extLst>
              <p:ext uri="{D42A27DB-BD31-4B8C-83A1-F6EECF244321}">
                <p14:modId xmlns:p14="http://schemas.microsoft.com/office/powerpoint/2010/main" val="215511263"/>
              </p:ext>
            </p:extLst>
          </p:nvPr>
        </p:nvGraphicFramePr>
        <p:xfrm>
          <a:off x="3776396" y="2593865"/>
          <a:ext cx="717550" cy="444500"/>
        </p:xfrm>
        <a:graphic>
          <a:graphicData uri="http://schemas.openxmlformats.org/presentationml/2006/ole">
            <mc:AlternateContent xmlns:mc="http://schemas.openxmlformats.org/markup-compatibility/2006">
              <mc:Choice xmlns:v="urn:schemas-microsoft-com:vml" Requires="v">
                <p:oleObj spid="_x0000_s6154" name="Equation" r:id="rId6" imgW="368280" imgH="228600" progId="Equation.DSMT4">
                  <p:embed/>
                </p:oleObj>
              </mc:Choice>
              <mc:Fallback>
                <p:oleObj name="Equation" r:id="rId6" imgW="368280" imgH="228600" progId="Equation.DSMT4">
                  <p:embed/>
                  <p:pic>
                    <p:nvPicPr>
                      <p:cNvPr id="12" name="Object 11">
                        <a:extLst>
                          <a:ext uri="{FF2B5EF4-FFF2-40B4-BE49-F238E27FC236}">
                            <a16:creationId xmlns:a16="http://schemas.microsoft.com/office/drawing/2014/main" id="{F6F5B91A-39EC-48F4-B6C4-945D717F63A6}"/>
                          </a:ext>
                        </a:extLst>
                      </p:cNvPr>
                      <p:cNvPicPr/>
                      <p:nvPr/>
                    </p:nvPicPr>
                    <p:blipFill>
                      <a:blip r:embed="rId7"/>
                      <a:stretch>
                        <a:fillRect/>
                      </a:stretch>
                    </p:blipFill>
                    <p:spPr>
                      <a:xfrm>
                        <a:off x="3776396" y="2593865"/>
                        <a:ext cx="717550" cy="44450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CAFBC5BF-5EDB-485A-AACB-CB14640FDAAA}"/>
              </a:ext>
            </a:extLst>
          </p:cNvPr>
          <p:cNvGraphicFramePr>
            <a:graphicFrameLocks noChangeAspect="1"/>
          </p:cNvGraphicFramePr>
          <p:nvPr>
            <p:extLst>
              <p:ext uri="{D42A27DB-BD31-4B8C-83A1-F6EECF244321}">
                <p14:modId xmlns:p14="http://schemas.microsoft.com/office/powerpoint/2010/main" val="3473939215"/>
              </p:ext>
            </p:extLst>
          </p:nvPr>
        </p:nvGraphicFramePr>
        <p:xfrm>
          <a:off x="581244" y="2585476"/>
          <a:ext cx="247650" cy="344487"/>
        </p:xfrm>
        <a:graphic>
          <a:graphicData uri="http://schemas.openxmlformats.org/presentationml/2006/ole">
            <mc:AlternateContent xmlns:mc="http://schemas.openxmlformats.org/markup-compatibility/2006">
              <mc:Choice xmlns:v="urn:schemas-microsoft-com:vml" Requires="v">
                <p:oleObj spid="_x0000_s6155" name="Equation" r:id="rId8" imgW="126720" imgH="177480" progId="Equation.DSMT4">
                  <p:embed/>
                </p:oleObj>
              </mc:Choice>
              <mc:Fallback>
                <p:oleObj name="Equation" r:id="rId8" imgW="126720" imgH="177480" progId="Equation.DSMT4">
                  <p:embed/>
                  <p:pic>
                    <p:nvPicPr>
                      <p:cNvPr id="7" name="Object 6">
                        <a:extLst>
                          <a:ext uri="{FF2B5EF4-FFF2-40B4-BE49-F238E27FC236}">
                            <a16:creationId xmlns:a16="http://schemas.microsoft.com/office/drawing/2014/main" id="{25CDE54D-55B7-4B20-925E-6B1CC04DF9BF}"/>
                          </a:ext>
                        </a:extLst>
                      </p:cNvPr>
                      <p:cNvPicPr/>
                      <p:nvPr/>
                    </p:nvPicPr>
                    <p:blipFill>
                      <a:blip r:embed="rId9"/>
                      <a:stretch>
                        <a:fillRect/>
                      </a:stretch>
                    </p:blipFill>
                    <p:spPr>
                      <a:xfrm>
                        <a:off x="581244" y="2585476"/>
                        <a:ext cx="247650" cy="344487"/>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CF29EA41-7B51-4AF4-A874-E232F9C65001}"/>
              </a:ext>
            </a:extLst>
          </p:cNvPr>
          <p:cNvGraphicFramePr>
            <a:graphicFrameLocks noChangeAspect="1"/>
          </p:cNvGraphicFramePr>
          <p:nvPr>
            <p:extLst>
              <p:ext uri="{D42A27DB-BD31-4B8C-83A1-F6EECF244321}">
                <p14:modId xmlns:p14="http://schemas.microsoft.com/office/powerpoint/2010/main" val="2828974931"/>
              </p:ext>
            </p:extLst>
          </p:nvPr>
        </p:nvGraphicFramePr>
        <p:xfrm>
          <a:off x="1810144" y="2568698"/>
          <a:ext cx="320675" cy="444500"/>
        </p:xfrm>
        <a:graphic>
          <a:graphicData uri="http://schemas.openxmlformats.org/presentationml/2006/ole">
            <mc:AlternateContent xmlns:mc="http://schemas.openxmlformats.org/markup-compatibility/2006">
              <mc:Choice xmlns:v="urn:schemas-microsoft-com:vml" Requires="v">
                <p:oleObj spid="_x0000_s6156" name="Equation" r:id="rId10" imgW="164880" imgH="228600" progId="Equation.DSMT4">
                  <p:embed/>
                </p:oleObj>
              </mc:Choice>
              <mc:Fallback>
                <p:oleObj name="Equation" r:id="rId10" imgW="164880" imgH="228600" progId="Equation.DSMT4">
                  <p:embed/>
                  <p:pic>
                    <p:nvPicPr>
                      <p:cNvPr id="7" name="Object 6">
                        <a:extLst>
                          <a:ext uri="{FF2B5EF4-FFF2-40B4-BE49-F238E27FC236}">
                            <a16:creationId xmlns:a16="http://schemas.microsoft.com/office/drawing/2014/main" id="{25CDE54D-55B7-4B20-925E-6B1CC04DF9BF}"/>
                          </a:ext>
                        </a:extLst>
                      </p:cNvPr>
                      <p:cNvPicPr/>
                      <p:nvPr/>
                    </p:nvPicPr>
                    <p:blipFill>
                      <a:blip r:embed="rId11"/>
                      <a:stretch>
                        <a:fillRect/>
                      </a:stretch>
                    </p:blipFill>
                    <p:spPr>
                      <a:xfrm>
                        <a:off x="1810144" y="2568698"/>
                        <a:ext cx="320675" cy="4445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F87D5632-239F-4116-8C05-0C3ABBF0790D}"/>
              </a:ext>
            </a:extLst>
          </p:cNvPr>
          <p:cNvGraphicFramePr>
            <a:graphicFrameLocks noChangeAspect="1"/>
          </p:cNvGraphicFramePr>
          <p:nvPr>
            <p:extLst>
              <p:ext uri="{D42A27DB-BD31-4B8C-83A1-F6EECF244321}">
                <p14:modId xmlns:p14="http://schemas.microsoft.com/office/powerpoint/2010/main" val="379266065"/>
              </p:ext>
            </p:extLst>
          </p:nvPr>
        </p:nvGraphicFramePr>
        <p:xfrm>
          <a:off x="5610225" y="2338388"/>
          <a:ext cx="2921000" cy="987425"/>
        </p:xfrm>
        <a:graphic>
          <a:graphicData uri="http://schemas.openxmlformats.org/presentationml/2006/ole">
            <mc:AlternateContent xmlns:mc="http://schemas.openxmlformats.org/markup-compatibility/2006">
              <mc:Choice xmlns:v="urn:schemas-microsoft-com:vml" Requires="v">
                <p:oleObj spid="_x0000_s6157" name="Equation" r:id="rId12" imgW="1498320" imgH="507960" progId="Equation.DSMT4">
                  <p:embed/>
                </p:oleObj>
              </mc:Choice>
              <mc:Fallback>
                <p:oleObj name="Equation" r:id="rId12" imgW="1498320" imgH="507960" progId="Equation.DSMT4">
                  <p:embed/>
                  <p:pic>
                    <p:nvPicPr>
                      <p:cNvPr id="7" name="Object 6">
                        <a:extLst>
                          <a:ext uri="{FF2B5EF4-FFF2-40B4-BE49-F238E27FC236}">
                            <a16:creationId xmlns:a16="http://schemas.microsoft.com/office/drawing/2014/main" id="{25CDE54D-55B7-4B20-925E-6B1CC04DF9BF}"/>
                          </a:ext>
                        </a:extLst>
                      </p:cNvPr>
                      <p:cNvPicPr/>
                      <p:nvPr/>
                    </p:nvPicPr>
                    <p:blipFill>
                      <a:blip r:embed="rId13"/>
                      <a:stretch>
                        <a:fillRect/>
                      </a:stretch>
                    </p:blipFill>
                    <p:spPr>
                      <a:xfrm>
                        <a:off x="5610225" y="2338388"/>
                        <a:ext cx="2921000" cy="987425"/>
                      </a:xfrm>
                      <a:prstGeom prst="rect">
                        <a:avLst/>
                      </a:prstGeom>
                    </p:spPr>
                  </p:pic>
                </p:oleObj>
              </mc:Fallback>
            </mc:AlternateContent>
          </a:graphicData>
        </a:graphic>
      </p:graphicFrame>
      <p:sp>
        <p:nvSpPr>
          <p:cNvPr id="15" name="Content Placeholder 2">
            <a:extLst>
              <a:ext uri="{FF2B5EF4-FFF2-40B4-BE49-F238E27FC236}">
                <a16:creationId xmlns:a16="http://schemas.microsoft.com/office/drawing/2014/main" id="{FC5F96DC-FD84-4079-9840-9F6E8CA376F8}"/>
              </a:ext>
            </a:extLst>
          </p:cNvPr>
          <p:cNvSpPr txBox="1">
            <a:spLocks/>
          </p:cNvSpPr>
          <p:nvPr/>
        </p:nvSpPr>
        <p:spPr>
          <a:xfrm>
            <a:off x="5944503" y="3429000"/>
            <a:ext cx="2622550" cy="22251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800" dirty="0"/>
              <a:t>0.5605</a:t>
            </a:r>
          </a:p>
          <a:p>
            <a:pPr marL="0" indent="0">
              <a:buFont typeface="Arial" panose="020B0604020202020204" pitchFamily="34" charset="0"/>
              <a:buNone/>
            </a:pPr>
            <a:r>
              <a:rPr lang="en-US" sz="1800" dirty="0"/>
              <a:t>0.1641</a:t>
            </a:r>
          </a:p>
          <a:p>
            <a:pPr marL="0" indent="0">
              <a:buFont typeface="Arial" panose="020B0604020202020204" pitchFamily="34" charset="0"/>
              <a:buNone/>
            </a:pPr>
            <a:r>
              <a:rPr lang="en-US" sz="1800" dirty="0"/>
              <a:t>0.02273</a:t>
            </a:r>
          </a:p>
          <a:p>
            <a:pPr marL="0" indent="0">
              <a:buFont typeface="Arial" panose="020B0604020202020204" pitchFamily="34" charset="0"/>
              <a:buNone/>
            </a:pPr>
            <a:r>
              <a:rPr lang="en-US" sz="1800" dirty="0"/>
              <a:t>0.0006320</a:t>
            </a:r>
          </a:p>
          <a:p>
            <a:pPr marL="0" indent="0">
              <a:buFont typeface="Arial" panose="020B0604020202020204" pitchFamily="34" charset="0"/>
              <a:buNone/>
            </a:pPr>
            <a:r>
              <a:rPr lang="en-US" sz="1800" dirty="0"/>
              <a:t>0.0000005801</a:t>
            </a:r>
          </a:p>
          <a:p>
            <a:pPr marL="0" indent="0">
              <a:buFont typeface="Arial" panose="020B0604020202020204" pitchFamily="34" charset="0"/>
              <a:buNone/>
            </a:pPr>
            <a:r>
              <a:rPr lang="en-US" sz="1800" dirty="0"/>
              <a:t>0.0000000000005043</a:t>
            </a:r>
          </a:p>
        </p:txBody>
      </p:sp>
      <p:pic>
        <p:nvPicPr>
          <p:cNvPr id="13" name="Audio 12">
            <a:hlinkClick r:id="" action="ppaction://media"/>
            <a:extLst>
              <a:ext uri="{FF2B5EF4-FFF2-40B4-BE49-F238E27FC236}">
                <a16:creationId xmlns:a16="http://schemas.microsoft.com/office/drawing/2014/main" id="{6EC7EE6C-539C-46F5-ADC5-6DE5CF043B18}"/>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934065346"/>
      </p:ext>
    </p:extLst>
  </p:cSld>
  <p:clrMapOvr>
    <a:masterClrMapping/>
  </p:clrMapOvr>
  <mc:AlternateContent xmlns:mc="http://schemas.openxmlformats.org/markup-compatibility/2006" xmlns:p14="http://schemas.microsoft.com/office/powerpoint/2010/main">
    <mc:Choice Requires="p14">
      <p:transition spd="slow" p14:dur="2000" advTm="246123"/>
    </mc:Choice>
    <mc:Fallback xmlns="">
      <p:transition spd="slow" advTm="246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5" fill="hold" display="0">
                  <p:stCondLst>
                    <p:cond delay="indefinite"/>
                  </p:stCondLst>
                  <p:endCondLst>
                    <p:cond evt="onStopAudio" delay="0">
                      <p:tgtEl>
                        <p:sldTgt/>
                      </p:tgtEl>
                    </p:cond>
                  </p:endCondLst>
                </p:cTn>
                <p:tgtEl>
                  <p:spTgt spid="1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9|15.2|9.9|13.1"/>
</p:tagLst>
</file>

<file path=ppt/tags/tag10.xml><?xml version="1.0" encoding="utf-8"?>
<p:tagLst xmlns:a="http://schemas.openxmlformats.org/drawingml/2006/main" xmlns:r="http://schemas.openxmlformats.org/officeDocument/2006/relationships" xmlns:p="http://schemas.openxmlformats.org/presentationml/2006/main">
  <p:tag name="TIMING" val="|32.9"/>
</p:tagLst>
</file>

<file path=ppt/tags/tag2.xml><?xml version="1.0" encoding="utf-8"?>
<p:tagLst xmlns:a="http://schemas.openxmlformats.org/drawingml/2006/main" xmlns:r="http://schemas.openxmlformats.org/officeDocument/2006/relationships" xmlns:p="http://schemas.openxmlformats.org/presentationml/2006/main">
  <p:tag name="TIMING" val="|14.4|14.1|9.8"/>
</p:tagLst>
</file>

<file path=ppt/tags/tag3.xml><?xml version="1.0" encoding="utf-8"?>
<p:tagLst xmlns:a="http://schemas.openxmlformats.org/drawingml/2006/main" xmlns:r="http://schemas.openxmlformats.org/officeDocument/2006/relationships" xmlns:p="http://schemas.openxmlformats.org/presentationml/2006/main">
  <p:tag name="TIMING" val="|21.6|8.7|4.3"/>
</p:tagLst>
</file>

<file path=ppt/tags/tag4.xml><?xml version="1.0" encoding="utf-8"?>
<p:tagLst xmlns:a="http://schemas.openxmlformats.org/drawingml/2006/main" xmlns:r="http://schemas.openxmlformats.org/officeDocument/2006/relationships" xmlns:p="http://schemas.openxmlformats.org/presentationml/2006/main">
  <p:tag name="TIMING" val="|4.5|15.1|43.4|14.4|20.8"/>
</p:tagLst>
</file>

<file path=ppt/tags/tag5.xml><?xml version="1.0" encoding="utf-8"?>
<p:tagLst xmlns:a="http://schemas.openxmlformats.org/drawingml/2006/main" xmlns:r="http://schemas.openxmlformats.org/officeDocument/2006/relationships" xmlns:p="http://schemas.openxmlformats.org/presentationml/2006/main">
  <p:tag name="TIMING" val="|43.6|11.8"/>
</p:tagLst>
</file>

<file path=ppt/tags/tag6.xml><?xml version="1.0" encoding="utf-8"?>
<p:tagLst xmlns:a="http://schemas.openxmlformats.org/drawingml/2006/main" xmlns:r="http://schemas.openxmlformats.org/officeDocument/2006/relationships" xmlns:p="http://schemas.openxmlformats.org/presentationml/2006/main">
  <p:tag name="TIMING" val="|8.2|11.2|6.2|19.5|14.7|15.3"/>
</p:tagLst>
</file>

<file path=ppt/tags/tag7.xml><?xml version="1.0" encoding="utf-8"?>
<p:tagLst xmlns:a="http://schemas.openxmlformats.org/drawingml/2006/main" xmlns:r="http://schemas.openxmlformats.org/officeDocument/2006/relationships" xmlns:p="http://schemas.openxmlformats.org/presentationml/2006/main">
  <p:tag name="TIMING" val="|15|6.3|13.4|21.4|23.9|7.8|36.7|10.7|6.7|10.9|14.1|15.1|6.6|10.6|11.5"/>
</p:tagLst>
</file>

<file path=ppt/tags/tag8.xml><?xml version="1.0" encoding="utf-8"?>
<p:tagLst xmlns:a="http://schemas.openxmlformats.org/drawingml/2006/main" xmlns:r="http://schemas.openxmlformats.org/officeDocument/2006/relationships" xmlns:p="http://schemas.openxmlformats.org/presentationml/2006/main">
  <p:tag name="TIMING" val="|13.1|23.4|40.3"/>
</p:tagLst>
</file>

<file path=ppt/tags/tag9.xml><?xml version="1.0" encoding="utf-8"?>
<p:tagLst xmlns:a="http://schemas.openxmlformats.org/drawingml/2006/main" xmlns:r="http://schemas.openxmlformats.org/officeDocument/2006/relationships" xmlns:p="http://schemas.openxmlformats.org/presentationml/2006/main">
  <p:tag name="TIMING" val="|31.3|16.5|22.7|18.1|24.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94088</TotalTime>
  <Words>901</Words>
  <Application>Microsoft Office PowerPoint</Application>
  <PresentationFormat>On-screen Show (4:3)</PresentationFormat>
  <Paragraphs>150</Paragraphs>
  <Slides>16</Slides>
  <Notes>0</Notes>
  <HiddenSlides>0</HiddenSlides>
  <MMClips>16</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16</vt:i4>
      </vt:variant>
    </vt:vector>
  </HeadingPairs>
  <TitlesOfParts>
    <vt:vector size="29" baseType="lpstr">
      <vt:lpstr>ＭＳ Ｐゴシック</vt:lpstr>
      <vt:lpstr>Arial</vt:lpstr>
      <vt:lpstr>Bookman Old Style</vt:lpstr>
      <vt:lpstr>Calibri</vt:lpstr>
      <vt:lpstr>Cambria</vt:lpstr>
      <vt:lpstr>Consolas</vt:lpstr>
      <vt:lpstr>Constantia</vt:lpstr>
      <vt:lpstr>Georgia</vt:lpstr>
      <vt:lpstr>Tahoma</vt:lpstr>
      <vt:lpstr>Times New Roman</vt:lpstr>
      <vt:lpstr>Office Theme</vt:lpstr>
      <vt:lpstr>Equation</vt:lpstr>
      <vt:lpstr>MathType 6.0 Equation</vt:lpstr>
      <vt:lpstr>Newton’s method</vt:lpstr>
      <vt:lpstr>Introduction</vt:lpstr>
      <vt:lpstr>Solutions to equations</vt:lpstr>
      <vt:lpstr>Solutions to equations</vt:lpstr>
      <vt:lpstr>Solutions to equations</vt:lpstr>
      <vt:lpstr>Solutions to equations</vt:lpstr>
      <vt:lpstr>Solutions to equations</vt:lpstr>
      <vt:lpstr>Description of the error</vt:lpstr>
      <vt:lpstr>Example</vt:lpstr>
      <vt:lpstr>Implementation</vt:lpstr>
      <vt:lpstr>Implementation</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1662</cp:revision>
  <dcterms:created xsi:type="dcterms:W3CDTF">2020-04-30T19:27:29Z</dcterms:created>
  <dcterms:modified xsi:type="dcterms:W3CDTF">2024-04-15T19:16:12Z</dcterms:modified>
</cp:coreProperties>
</file>